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4"/>
  </p:notesMasterIdLst>
  <p:sldIdLst>
    <p:sldId id="256" r:id="rId2"/>
    <p:sldId id="257" r:id="rId3"/>
    <p:sldId id="258" r:id="rId4"/>
    <p:sldId id="261" r:id="rId5"/>
    <p:sldId id="262" r:id="rId6"/>
    <p:sldId id="264" r:id="rId7"/>
    <p:sldId id="263" r:id="rId8"/>
    <p:sldId id="265" r:id="rId9"/>
    <p:sldId id="266" r:id="rId10"/>
    <p:sldId id="259" r:id="rId11"/>
    <p:sldId id="260" r:id="rId12"/>
    <p:sldId id="267" r:id="rId13"/>
    <p:sldId id="268" r:id="rId14"/>
    <p:sldId id="279" r:id="rId15"/>
    <p:sldId id="280" r:id="rId16"/>
    <p:sldId id="269" r:id="rId17"/>
    <p:sldId id="270" r:id="rId18"/>
    <p:sldId id="272" r:id="rId19"/>
    <p:sldId id="271" r:id="rId20"/>
    <p:sldId id="273" r:id="rId21"/>
    <p:sldId id="274" r:id="rId22"/>
    <p:sldId id="275" r:id="rId23"/>
    <p:sldId id="276" r:id="rId24"/>
    <p:sldId id="281" r:id="rId25"/>
    <p:sldId id="282" r:id="rId26"/>
    <p:sldId id="278" r:id="rId27"/>
    <p:sldId id="283" r:id="rId28"/>
    <p:sldId id="284" r:id="rId29"/>
    <p:sldId id="285" r:id="rId30"/>
    <p:sldId id="286" r:id="rId31"/>
    <p:sldId id="287" r:id="rId32"/>
    <p:sldId id="290" r:id="rId33"/>
  </p:sldIdLst>
  <p:sldSz cx="18288000" cy="10287000"/>
  <p:notesSz cx="6858000" cy="9144000"/>
  <p:embeddedFontLst>
    <p:embeddedFont>
      <p:font typeface="Gothic A1 Bold" panose="020B0600000101010101" charset="-127"/>
      <p:regular r:id="rId35"/>
    </p:embeddedFont>
    <p:embeddedFont>
      <p:font typeface="Gothic A1 Medium" panose="020B0600000101010101" charset="-127"/>
      <p:regular r:id="rId36"/>
    </p:embeddedFont>
    <p:embeddedFont>
      <p:font typeface="Gothic A1 Ultra-Bold" panose="020B0600000101010101" charset="-127"/>
      <p:regular r:id="rId37"/>
    </p:embeddedFont>
    <p:embeddedFont>
      <p:font typeface="Montserrat Ultra-Bold" panose="020B0600000101010101" charset="-127"/>
      <p:regular r:id="rId38"/>
    </p:embeddedFont>
    <p:embeddedFont>
      <p:font typeface="Calibri" panose="020F0502020204030204" pitchFamily="34" charset="0"/>
      <p:regular r:id="rId39"/>
      <p:bold r:id="rId40"/>
      <p:italic r:id="rId41"/>
      <p:boldItalic r:id="rId42"/>
    </p:embeddedFont>
    <p:embeddedFont>
      <p:font typeface="맑은 고딕" panose="020B0503020000020004" pitchFamily="50" charset="-127"/>
      <p:regular r:id="rId43"/>
      <p:bold r:id="rId4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62" d="100"/>
          <a:sy n="62" d="100"/>
        </p:scale>
        <p:origin x="160" y="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8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E3F1D-043E-4D47-9567-D337C324E0FA}" type="datetimeFigureOut">
              <a:rPr lang="ko-KR" altLang="en-US" smtClean="0"/>
              <a:t>2023-11-24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5B1C70-5727-4927-ADF1-00A56BAF15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37869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5B1C70-5727-4927-ADF1-00A56BAF1552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37939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6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16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16.sv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16.sv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2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google.com/spreadsheets/d/1DUF2isFWsqVSYhbaACYtbgcLi_YjDqpE3GLQIVgkKQg/edit#gid=69851113" TargetMode="Externa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A1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47279" y="547279"/>
            <a:ext cx="17193441" cy="9192441"/>
            <a:chOff x="0" y="0"/>
            <a:chExt cx="6272214" cy="335342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272214" cy="3353427"/>
            </a:xfrm>
            <a:custGeom>
              <a:avLst/>
              <a:gdLst/>
              <a:ahLst/>
              <a:cxnLst/>
              <a:rect l="l" t="t" r="r" b="b"/>
              <a:pathLst>
                <a:path w="6272214" h="3353427">
                  <a:moveTo>
                    <a:pt x="0" y="0"/>
                  </a:moveTo>
                  <a:lnTo>
                    <a:pt x="0" y="3353427"/>
                  </a:lnTo>
                  <a:lnTo>
                    <a:pt x="6272214" y="3353427"/>
                  </a:lnTo>
                  <a:lnTo>
                    <a:pt x="6272214" y="0"/>
                  </a:lnTo>
                  <a:lnTo>
                    <a:pt x="0" y="0"/>
                  </a:lnTo>
                  <a:close/>
                  <a:moveTo>
                    <a:pt x="6211254" y="3292468"/>
                  </a:moveTo>
                  <a:lnTo>
                    <a:pt x="59690" y="3292468"/>
                  </a:lnTo>
                  <a:lnTo>
                    <a:pt x="59690" y="59690"/>
                  </a:lnTo>
                  <a:lnTo>
                    <a:pt x="6211254" y="59690"/>
                  </a:lnTo>
                  <a:lnTo>
                    <a:pt x="6211254" y="3292468"/>
                  </a:lnTo>
                  <a:close/>
                </a:path>
              </a:pathLst>
            </a:custGeom>
            <a:solidFill>
              <a:srgbClr val="FFFFFF">
                <a:alpha val="19608"/>
              </a:srgbClr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4" name="AutoShape 4"/>
          <p:cNvSpPr/>
          <p:nvPr/>
        </p:nvSpPr>
        <p:spPr>
          <a:xfrm>
            <a:off x="-198120" y="2720808"/>
            <a:ext cx="1335677" cy="0"/>
          </a:xfrm>
          <a:prstGeom prst="line">
            <a:avLst/>
          </a:prstGeom>
          <a:ln w="142875" cap="flat">
            <a:solidFill>
              <a:srgbClr val="0B3B7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" name="Freeform 5"/>
          <p:cNvSpPr/>
          <p:nvPr/>
        </p:nvSpPr>
        <p:spPr>
          <a:xfrm>
            <a:off x="10028970" y="3655243"/>
            <a:ext cx="7230330" cy="6084477"/>
          </a:xfrm>
          <a:custGeom>
            <a:avLst/>
            <a:gdLst/>
            <a:ahLst/>
            <a:cxnLst/>
            <a:rect l="l" t="t" r="r" b="b"/>
            <a:pathLst>
              <a:path w="7230330" h="6084477">
                <a:moveTo>
                  <a:pt x="0" y="0"/>
                </a:moveTo>
                <a:lnTo>
                  <a:pt x="7230330" y="0"/>
                </a:lnTo>
                <a:lnTo>
                  <a:pt x="7230330" y="6084478"/>
                </a:lnTo>
                <a:lnTo>
                  <a:pt x="0" y="60844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TextBox 6"/>
          <p:cNvSpPr txBox="1"/>
          <p:nvPr/>
        </p:nvSpPr>
        <p:spPr>
          <a:xfrm>
            <a:off x="1397913" y="1922069"/>
            <a:ext cx="14134484" cy="28797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624"/>
              </a:lnSpc>
            </a:pPr>
            <a:r>
              <a:rPr lang="en-US" sz="8499" spc="-169" dirty="0">
                <a:solidFill>
                  <a:srgbClr val="0B3B7B"/>
                </a:solidFill>
                <a:latin typeface="Gothic A1 Bold"/>
                <a:ea typeface="Gothic A1 Bold"/>
              </a:rPr>
              <a:t>JWT </a:t>
            </a:r>
            <a:r>
              <a:rPr lang="en-US" sz="8499" spc="-169" dirty="0" err="1">
                <a:solidFill>
                  <a:srgbClr val="0B3B7B"/>
                </a:solidFill>
                <a:latin typeface="Gothic A1 Bold"/>
                <a:ea typeface="Gothic A1 Bold"/>
              </a:rPr>
              <a:t>인증과</a:t>
            </a:r>
            <a:r>
              <a:rPr lang="en-US" sz="8499" spc="-169" dirty="0">
                <a:solidFill>
                  <a:srgbClr val="0B3B7B"/>
                </a:solidFill>
                <a:latin typeface="Gothic A1 Bold"/>
                <a:ea typeface="Gothic A1 Bold"/>
              </a:rPr>
              <a:t> </a:t>
            </a:r>
            <a:r>
              <a:rPr lang="en-US" sz="8499" spc="-169" dirty="0" err="1">
                <a:solidFill>
                  <a:srgbClr val="0B3B7B"/>
                </a:solidFill>
                <a:latin typeface="Gothic A1 Bold"/>
                <a:ea typeface="Gothic A1 Bold"/>
              </a:rPr>
              <a:t>권한을</a:t>
            </a:r>
            <a:endParaRPr lang="en-US" sz="8499" spc="-169" dirty="0">
              <a:solidFill>
                <a:srgbClr val="0B3B7B"/>
              </a:solidFill>
              <a:latin typeface="Gothic A1 Bold"/>
              <a:ea typeface="Gothic A1 Bold"/>
            </a:endParaRPr>
          </a:p>
          <a:p>
            <a:pPr>
              <a:lnSpc>
                <a:spcPts val="10624"/>
              </a:lnSpc>
            </a:pPr>
            <a:r>
              <a:rPr lang="en-US" sz="8499" spc="-169" dirty="0" err="1">
                <a:solidFill>
                  <a:srgbClr val="0B3B7B"/>
                </a:solidFill>
                <a:ea typeface="Gothic A1 Bold"/>
              </a:rPr>
              <a:t>이용한</a:t>
            </a:r>
            <a:r>
              <a:rPr lang="en-US" sz="8499" spc="-169" dirty="0">
                <a:solidFill>
                  <a:srgbClr val="0B3B7B"/>
                </a:solidFill>
                <a:ea typeface="Gothic A1 Bold"/>
              </a:rPr>
              <a:t> </a:t>
            </a:r>
            <a:r>
              <a:rPr lang="en-US" sz="8499" spc="-169" dirty="0" err="1">
                <a:solidFill>
                  <a:srgbClr val="0B3B7B"/>
                </a:solidFill>
                <a:ea typeface="Gothic A1 Bold"/>
              </a:rPr>
              <a:t>웹기반</a:t>
            </a:r>
            <a:r>
              <a:rPr lang="en-US" sz="8499" spc="-169" dirty="0">
                <a:solidFill>
                  <a:srgbClr val="0B3B7B"/>
                </a:solidFill>
                <a:ea typeface="Gothic A1 Bold"/>
              </a:rPr>
              <a:t> </a:t>
            </a:r>
            <a:r>
              <a:rPr lang="en-US" sz="8499" spc="-169" dirty="0" err="1">
                <a:solidFill>
                  <a:srgbClr val="0B3B7B"/>
                </a:solidFill>
                <a:ea typeface="Gothic A1 Bold"/>
              </a:rPr>
              <a:t>채팅</a:t>
            </a:r>
            <a:endParaRPr lang="en-US" sz="8499" spc="-169" dirty="0">
              <a:solidFill>
                <a:srgbClr val="0B3B7B"/>
              </a:solidFill>
              <a:ea typeface="Gothic A1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397913" y="4920207"/>
            <a:ext cx="14134484" cy="590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  <a:spcBef>
                <a:spcPct val="0"/>
              </a:spcBef>
            </a:pPr>
            <a:r>
              <a:rPr lang="en-US" sz="3000" spc="-150">
                <a:solidFill>
                  <a:srgbClr val="0B3B7B"/>
                </a:solidFill>
                <a:latin typeface="Gothic A1 Ultra-Bold"/>
                <a:ea typeface="Gothic A1 Ultra-Bold"/>
              </a:rPr>
              <a:t>2018305068 정동기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468783" y="3338859"/>
            <a:ext cx="4168745" cy="2678109"/>
            <a:chOff x="0" y="0"/>
            <a:chExt cx="5558326" cy="3570811"/>
          </a:xfrm>
        </p:grpSpPr>
        <p:grpSp>
          <p:nvGrpSpPr>
            <p:cNvPr id="3" name="Group 3"/>
            <p:cNvGrpSpPr/>
            <p:nvPr/>
          </p:nvGrpSpPr>
          <p:grpSpPr>
            <a:xfrm>
              <a:off x="1494" y="0"/>
              <a:ext cx="5556833" cy="939796"/>
              <a:chOff x="0" y="0"/>
              <a:chExt cx="1097646" cy="185639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1097646" cy="185639"/>
              </a:xfrm>
              <a:custGeom>
                <a:avLst/>
                <a:gdLst/>
                <a:ahLst/>
                <a:cxnLst/>
                <a:rect l="l" t="t" r="r" b="b"/>
                <a:pathLst>
                  <a:path w="1097646" h="185639">
                    <a:moveTo>
                      <a:pt x="0" y="0"/>
                    </a:moveTo>
                    <a:lnTo>
                      <a:pt x="1097646" y="0"/>
                    </a:lnTo>
                    <a:lnTo>
                      <a:pt x="1097646" y="185639"/>
                    </a:lnTo>
                    <a:lnTo>
                      <a:pt x="0" y="185639"/>
                    </a:lnTo>
                    <a:close/>
                  </a:path>
                </a:pathLst>
              </a:custGeom>
              <a:solidFill>
                <a:srgbClr val="1FA1E4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5" name="TextBox 5"/>
              <p:cNvSpPr txBox="1"/>
              <p:nvPr/>
            </p:nvSpPr>
            <p:spPr>
              <a:xfrm>
                <a:off x="0" y="-28575"/>
                <a:ext cx="1097646" cy="21421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49"/>
                  </a:lnSpc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1494" y="990596"/>
              <a:ext cx="5556833" cy="2580215"/>
              <a:chOff x="0" y="0"/>
              <a:chExt cx="1097646" cy="509672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1097646" cy="509672"/>
              </a:xfrm>
              <a:custGeom>
                <a:avLst/>
                <a:gdLst/>
                <a:ahLst/>
                <a:cxnLst/>
                <a:rect l="l" t="t" r="r" b="b"/>
                <a:pathLst>
                  <a:path w="1097646" h="509672">
                    <a:moveTo>
                      <a:pt x="0" y="0"/>
                    </a:moveTo>
                    <a:lnTo>
                      <a:pt x="1097646" y="0"/>
                    </a:lnTo>
                    <a:lnTo>
                      <a:pt x="1097646" y="509672"/>
                    </a:lnTo>
                    <a:lnTo>
                      <a:pt x="0" y="509672"/>
                    </a:lnTo>
                    <a:close/>
                  </a:path>
                </a:pathLst>
              </a:custGeom>
              <a:solidFill>
                <a:srgbClr val="F4F4F4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0" y="-28575"/>
                <a:ext cx="1097646" cy="53824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49"/>
                  </a:lnSpc>
                </a:pPr>
                <a:endParaRPr/>
              </a:p>
            </p:txBody>
          </p:sp>
        </p:grpSp>
        <p:sp>
          <p:nvSpPr>
            <p:cNvPr id="9" name="AutoShape 9"/>
            <p:cNvSpPr/>
            <p:nvPr/>
          </p:nvSpPr>
          <p:spPr>
            <a:xfrm>
              <a:off x="0" y="3520011"/>
              <a:ext cx="5558326" cy="0"/>
            </a:xfrm>
            <a:prstGeom prst="line">
              <a:avLst/>
            </a:prstGeom>
            <a:ln w="50800" cap="flat">
              <a:solidFill>
                <a:srgbClr val="1FA1E4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2468783" y="6360397"/>
            <a:ext cx="4169865" cy="2678109"/>
            <a:chOff x="0" y="0"/>
            <a:chExt cx="5559820" cy="3570811"/>
          </a:xfrm>
        </p:grpSpPr>
        <p:grpSp>
          <p:nvGrpSpPr>
            <p:cNvPr id="11" name="Group 11"/>
            <p:cNvGrpSpPr/>
            <p:nvPr/>
          </p:nvGrpSpPr>
          <p:grpSpPr>
            <a:xfrm>
              <a:off x="0" y="0"/>
              <a:ext cx="5559820" cy="939796"/>
              <a:chOff x="0" y="0"/>
              <a:chExt cx="1098236" cy="185639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1098236" cy="185639"/>
              </a:xfrm>
              <a:custGeom>
                <a:avLst/>
                <a:gdLst/>
                <a:ahLst/>
                <a:cxnLst/>
                <a:rect l="l" t="t" r="r" b="b"/>
                <a:pathLst>
                  <a:path w="1098236" h="185639">
                    <a:moveTo>
                      <a:pt x="0" y="0"/>
                    </a:moveTo>
                    <a:lnTo>
                      <a:pt x="1098236" y="0"/>
                    </a:lnTo>
                    <a:lnTo>
                      <a:pt x="1098236" y="185639"/>
                    </a:lnTo>
                    <a:lnTo>
                      <a:pt x="0" y="185639"/>
                    </a:lnTo>
                    <a:close/>
                  </a:path>
                </a:pathLst>
              </a:custGeom>
              <a:solidFill>
                <a:srgbClr val="1FA1E4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3" name="TextBox 13"/>
              <p:cNvSpPr txBox="1"/>
              <p:nvPr/>
            </p:nvSpPr>
            <p:spPr>
              <a:xfrm>
                <a:off x="0" y="-28575"/>
                <a:ext cx="1098236" cy="21421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49"/>
                  </a:lnSpc>
                </a:pPr>
                <a:endParaRPr/>
              </a:p>
            </p:txBody>
          </p:sp>
        </p:grpSp>
        <p:grpSp>
          <p:nvGrpSpPr>
            <p:cNvPr id="14" name="Group 14"/>
            <p:cNvGrpSpPr/>
            <p:nvPr/>
          </p:nvGrpSpPr>
          <p:grpSpPr>
            <a:xfrm>
              <a:off x="0" y="990596"/>
              <a:ext cx="5559820" cy="2580215"/>
              <a:chOff x="0" y="0"/>
              <a:chExt cx="1098236" cy="509672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1098236" cy="509672"/>
              </a:xfrm>
              <a:custGeom>
                <a:avLst/>
                <a:gdLst/>
                <a:ahLst/>
                <a:cxnLst/>
                <a:rect l="l" t="t" r="r" b="b"/>
                <a:pathLst>
                  <a:path w="1098236" h="509672">
                    <a:moveTo>
                      <a:pt x="0" y="0"/>
                    </a:moveTo>
                    <a:lnTo>
                      <a:pt x="1098236" y="0"/>
                    </a:lnTo>
                    <a:lnTo>
                      <a:pt x="1098236" y="509672"/>
                    </a:lnTo>
                    <a:lnTo>
                      <a:pt x="0" y="509672"/>
                    </a:lnTo>
                    <a:close/>
                  </a:path>
                </a:pathLst>
              </a:custGeom>
              <a:solidFill>
                <a:srgbClr val="F4F4F4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6" name="TextBox 16"/>
              <p:cNvSpPr txBox="1"/>
              <p:nvPr/>
            </p:nvSpPr>
            <p:spPr>
              <a:xfrm>
                <a:off x="0" y="-28575"/>
                <a:ext cx="1098236" cy="53824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49"/>
                  </a:lnSpc>
                </a:pPr>
                <a:endParaRPr/>
              </a:p>
            </p:txBody>
          </p:sp>
        </p:grpSp>
        <p:sp>
          <p:nvSpPr>
            <p:cNvPr id="17" name="AutoShape 17"/>
            <p:cNvSpPr/>
            <p:nvPr/>
          </p:nvSpPr>
          <p:spPr>
            <a:xfrm>
              <a:off x="747" y="3520011"/>
              <a:ext cx="5558326" cy="0"/>
            </a:xfrm>
            <a:prstGeom prst="line">
              <a:avLst/>
            </a:prstGeom>
            <a:ln w="50800" cap="flat">
              <a:solidFill>
                <a:srgbClr val="1FA1E4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7059067" y="3338859"/>
            <a:ext cx="4168745" cy="2678109"/>
            <a:chOff x="0" y="0"/>
            <a:chExt cx="5558326" cy="3570811"/>
          </a:xfrm>
        </p:grpSpPr>
        <p:grpSp>
          <p:nvGrpSpPr>
            <p:cNvPr id="19" name="Group 19"/>
            <p:cNvGrpSpPr/>
            <p:nvPr/>
          </p:nvGrpSpPr>
          <p:grpSpPr>
            <a:xfrm>
              <a:off x="747" y="0"/>
              <a:ext cx="5556833" cy="939796"/>
              <a:chOff x="0" y="0"/>
              <a:chExt cx="1097646" cy="185639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1097646" cy="185639"/>
              </a:xfrm>
              <a:custGeom>
                <a:avLst/>
                <a:gdLst/>
                <a:ahLst/>
                <a:cxnLst/>
                <a:rect l="l" t="t" r="r" b="b"/>
                <a:pathLst>
                  <a:path w="1097646" h="185639">
                    <a:moveTo>
                      <a:pt x="0" y="0"/>
                    </a:moveTo>
                    <a:lnTo>
                      <a:pt x="1097646" y="0"/>
                    </a:lnTo>
                    <a:lnTo>
                      <a:pt x="1097646" y="185639"/>
                    </a:lnTo>
                    <a:lnTo>
                      <a:pt x="0" y="185639"/>
                    </a:lnTo>
                    <a:close/>
                  </a:path>
                </a:pathLst>
              </a:custGeom>
              <a:solidFill>
                <a:srgbClr val="1FA1E4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1" name="TextBox 21"/>
              <p:cNvSpPr txBox="1"/>
              <p:nvPr/>
            </p:nvSpPr>
            <p:spPr>
              <a:xfrm>
                <a:off x="0" y="-28575"/>
                <a:ext cx="1097646" cy="21421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49"/>
                  </a:lnSpc>
                </a:pPr>
                <a:endParaRPr/>
              </a:p>
            </p:txBody>
          </p:sp>
        </p:grpSp>
        <p:grpSp>
          <p:nvGrpSpPr>
            <p:cNvPr id="22" name="Group 22"/>
            <p:cNvGrpSpPr/>
            <p:nvPr/>
          </p:nvGrpSpPr>
          <p:grpSpPr>
            <a:xfrm>
              <a:off x="747" y="990596"/>
              <a:ext cx="5556833" cy="2580215"/>
              <a:chOff x="0" y="0"/>
              <a:chExt cx="1097646" cy="509672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1097646" cy="509672"/>
              </a:xfrm>
              <a:custGeom>
                <a:avLst/>
                <a:gdLst/>
                <a:ahLst/>
                <a:cxnLst/>
                <a:rect l="l" t="t" r="r" b="b"/>
                <a:pathLst>
                  <a:path w="1097646" h="509672">
                    <a:moveTo>
                      <a:pt x="0" y="0"/>
                    </a:moveTo>
                    <a:lnTo>
                      <a:pt x="1097646" y="0"/>
                    </a:lnTo>
                    <a:lnTo>
                      <a:pt x="1097646" y="509672"/>
                    </a:lnTo>
                    <a:lnTo>
                      <a:pt x="0" y="509672"/>
                    </a:lnTo>
                    <a:close/>
                  </a:path>
                </a:pathLst>
              </a:custGeom>
              <a:solidFill>
                <a:srgbClr val="F4F4F4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4" name="TextBox 24"/>
              <p:cNvSpPr txBox="1"/>
              <p:nvPr/>
            </p:nvSpPr>
            <p:spPr>
              <a:xfrm>
                <a:off x="0" y="-28575"/>
                <a:ext cx="1097646" cy="53824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49"/>
                  </a:lnSpc>
                </a:pPr>
                <a:endParaRPr/>
              </a:p>
            </p:txBody>
          </p:sp>
        </p:grpSp>
        <p:sp>
          <p:nvSpPr>
            <p:cNvPr id="25" name="AutoShape 25"/>
            <p:cNvSpPr/>
            <p:nvPr/>
          </p:nvSpPr>
          <p:spPr>
            <a:xfrm>
              <a:off x="0" y="3520011"/>
              <a:ext cx="5558326" cy="0"/>
            </a:xfrm>
            <a:prstGeom prst="line">
              <a:avLst/>
            </a:prstGeom>
            <a:ln w="50800" cap="flat">
              <a:solidFill>
                <a:srgbClr val="1FA1E4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7057387" y="6360397"/>
            <a:ext cx="4169865" cy="2678109"/>
            <a:chOff x="0" y="0"/>
            <a:chExt cx="5559820" cy="3570811"/>
          </a:xfrm>
        </p:grpSpPr>
        <p:grpSp>
          <p:nvGrpSpPr>
            <p:cNvPr id="27" name="Group 27"/>
            <p:cNvGrpSpPr/>
            <p:nvPr/>
          </p:nvGrpSpPr>
          <p:grpSpPr>
            <a:xfrm>
              <a:off x="0" y="0"/>
              <a:ext cx="5559820" cy="939796"/>
              <a:chOff x="0" y="0"/>
              <a:chExt cx="1098236" cy="185639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1098236" cy="185639"/>
              </a:xfrm>
              <a:custGeom>
                <a:avLst/>
                <a:gdLst/>
                <a:ahLst/>
                <a:cxnLst/>
                <a:rect l="l" t="t" r="r" b="b"/>
                <a:pathLst>
                  <a:path w="1098236" h="185639">
                    <a:moveTo>
                      <a:pt x="0" y="0"/>
                    </a:moveTo>
                    <a:lnTo>
                      <a:pt x="1098236" y="0"/>
                    </a:lnTo>
                    <a:lnTo>
                      <a:pt x="1098236" y="185639"/>
                    </a:lnTo>
                    <a:lnTo>
                      <a:pt x="0" y="185639"/>
                    </a:lnTo>
                    <a:close/>
                  </a:path>
                </a:pathLst>
              </a:custGeom>
              <a:solidFill>
                <a:srgbClr val="1FA1E4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9" name="TextBox 29"/>
              <p:cNvSpPr txBox="1"/>
              <p:nvPr/>
            </p:nvSpPr>
            <p:spPr>
              <a:xfrm>
                <a:off x="0" y="-28575"/>
                <a:ext cx="1098236" cy="21421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49"/>
                  </a:lnSpc>
                </a:pPr>
                <a:endParaRPr/>
              </a:p>
            </p:txBody>
          </p:sp>
        </p:grpSp>
        <p:grpSp>
          <p:nvGrpSpPr>
            <p:cNvPr id="30" name="Group 30"/>
            <p:cNvGrpSpPr/>
            <p:nvPr/>
          </p:nvGrpSpPr>
          <p:grpSpPr>
            <a:xfrm>
              <a:off x="0" y="990596"/>
              <a:ext cx="5559820" cy="2580215"/>
              <a:chOff x="0" y="0"/>
              <a:chExt cx="1098236" cy="509672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1098236" cy="509672"/>
              </a:xfrm>
              <a:custGeom>
                <a:avLst/>
                <a:gdLst/>
                <a:ahLst/>
                <a:cxnLst/>
                <a:rect l="l" t="t" r="r" b="b"/>
                <a:pathLst>
                  <a:path w="1098236" h="509672">
                    <a:moveTo>
                      <a:pt x="0" y="0"/>
                    </a:moveTo>
                    <a:lnTo>
                      <a:pt x="1098236" y="0"/>
                    </a:lnTo>
                    <a:lnTo>
                      <a:pt x="1098236" y="509672"/>
                    </a:lnTo>
                    <a:lnTo>
                      <a:pt x="0" y="509672"/>
                    </a:lnTo>
                    <a:close/>
                  </a:path>
                </a:pathLst>
              </a:custGeom>
              <a:solidFill>
                <a:srgbClr val="F4F4F4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" name="TextBox 32"/>
              <p:cNvSpPr txBox="1"/>
              <p:nvPr/>
            </p:nvSpPr>
            <p:spPr>
              <a:xfrm>
                <a:off x="0" y="-28575"/>
                <a:ext cx="1098236" cy="53824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49"/>
                  </a:lnSpc>
                </a:pPr>
                <a:endParaRPr/>
              </a:p>
            </p:txBody>
          </p:sp>
        </p:grpSp>
        <p:sp>
          <p:nvSpPr>
            <p:cNvPr id="33" name="AutoShape 33"/>
            <p:cNvSpPr/>
            <p:nvPr/>
          </p:nvSpPr>
          <p:spPr>
            <a:xfrm>
              <a:off x="747" y="3520011"/>
              <a:ext cx="5558326" cy="0"/>
            </a:xfrm>
            <a:prstGeom prst="line">
              <a:avLst/>
            </a:prstGeom>
            <a:ln w="50800" cap="flat">
              <a:solidFill>
                <a:srgbClr val="1FA1E4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11650472" y="3338859"/>
            <a:ext cx="4168745" cy="2678109"/>
            <a:chOff x="0" y="0"/>
            <a:chExt cx="5558326" cy="3570811"/>
          </a:xfrm>
        </p:grpSpPr>
        <p:grpSp>
          <p:nvGrpSpPr>
            <p:cNvPr id="35" name="Group 35"/>
            <p:cNvGrpSpPr/>
            <p:nvPr/>
          </p:nvGrpSpPr>
          <p:grpSpPr>
            <a:xfrm>
              <a:off x="747" y="0"/>
              <a:ext cx="5556833" cy="939796"/>
              <a:chOff x="0" y="0"/>
              <a:chExt cx="1097646" cy="185639"/>
            </a:xfrm>
          </p:grpSpPr>
          <p:sp>
            <p:nvSpPr>
              <p:cNvPr id="36" name="Freeform 36"/>
              <p:cNvSpPr/>
              <p:nvPr/>
            </p:nvSpPr>
            <p:spPr>
              <a:xfrm>
                <a:off x="0" y="0"/>
                <a:ext cx="1097646" cy="185639"/>
              </a:xfrm>
              <a:custGeom>
                <a:avLst/>
                <a:gdLst/>
                <a:ahLst/>
                <a:cxnLst/>
                <a:rect l="l" t="t" r="r" b="b"/>
                <a:pathLst>
                  <a:path w="1097646" h="185639">
                    <a:moveTo>
                      <a:pt x="0" y="0"/>
                    </a:moveTo>
                    <a:lnTo>
                      <a:pt x="1097646" y="0"/>
                    </a:lnTo>
                    <a:lnTo>
                      <a:pt x="1097646" y="185639"/>
                    </a:lnTo>
                    <a:lnTo>
                      <a:pt x="0" y="185639"/>
                    </a:lnTo>
                    <a:close/>
                  </a:path>
                </a:pathLst>
              </a:custGeom>
              <a:solidFill>
                <a:srgbClr val="1FA1E4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7" name="TextBox 37"/>
              <p:cNvSpPr txBox="1"/>
              <p:nvPr/>
            </p:nvSpPr>
            <p:spPr>
              <a:xfrm>
                <a:off x="0" y="-28575"/>
                <a:ext cx="1097646" cy="21421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49"/>
                  </a:lnSpc>
                </a:pPr>
                <a:endParaRPr/>
              </a:p>
            </p:txBody>
          </p:sp>
        </p:grpSp>
        <p:grpSp>
          <p:nvGrpSpPr>
            <p:cNvPr id="38" name="Group 38"/>
            <p:cNvGrpSpPr/>
            <p:nvPr/>
          </p:nvGrpSpPr>
          <p:grpSpPr>
            <a:xfrm>
              <a:off x="747" y="990596"/>
              <a:ext cx="5556833" cy="2580215"/>
              <a:chOff x="0" y="0"/>
              <a:chExt cx="1097646" cy="509672"/>
            </a:xfrm>
          </p:grpSpPr>
          <p:sp>
            <p:nvSpPr>
              <p:cNvPr id="39" name="Freeform 39"/>
              <p:cNvSpPr/>
              <p:nvPr/>
            </p:nvSpPr>
            <p:spPr>
              <a:xfrm>
                <a:off x="0" y="0"/>
                <a:ext cx="1097646" cy="509672"/>
              </a:xfrm>
              <a:custGeom>
                <a:avLst/>
                <a:gdLst/>
                <a:ahLst/>
                <a:cxnLst/>
                <a:rect l="l" t="t" r="r" b="b"/>
                <a:pathLst>
                  <a:path w="1097646" h="509672">
                    <a:moveTo>
                      <a:pt x="0" y="0"/>
                    </a:moveTo>
                    <a:lnTo>
                      <a:pt x="1097646" y="0"/>
                    </a:lnTo>
                    <a:lnTo>
                      <a:pt x="1097646" y="509672"/>
                    </a:lnTo>
                    <a:lnTo>
                      <a:pt x="0" y="509672"/>
                    </a:lnTo>
                    <a:close/>
                  </a:path>
                </a:pathLst>
              </a:custGeom>
              <a:solidFill>
                <a:srgbClr val="F4F4F4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0" name="TextBox 40"/>
              <p:cNvSpPr txBox="1"/>
              <p:nvPr/>
            </p:nvSpPr>
            <p:spPr>
              <a:xfrm>
                <a:off x="0" y="-28575"/>
                <a:ext cx="1097646" cy="53824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49"/>
                  </a:lnSpc>
                </a:pPr>
                <a:endParaRPr/>
              </a:p>
            </p:txBody>
          </p:sp>
        </p:grpSp>
        <p:sp>
          <p:nvSpPr>
            <p:cNvPr id="41" name="AutoShape 41"/>
            <p:cNvSpPr/>
            <p:nvPr/>
          </p:nvSpPr>
          <p:spPr>
            <a:xfrm>
              <a:off x="0" y="3520011"/>
              <a:ext cx="5558326" cy="0"/>
            </a:xfrm>
            <a:prstGeom prst="line">
              <a:avLst/>
            </a:prstGeom>
            <a:ln w="50800" cap="flat">
              <a:solidFill>
                <a:srgbClr val="1FA1E4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42" name="Group 42"/>
          <p:cNvGrpSpPr/>
          <p:nvPr/>
        </p:nvGrpSpPr>
        <p:grpSpPr>
          <a:xfrm>
            <a:off x="11649352" y="6360397"/>
            <a:ext cx="4169865" cy="2678109"/>
            <a:chOff x="0" y="0"/>
            <a:chExt cx="5559820" cy="3570811"/>
          </a:xfrm>
        </p:grpSpPr>
        <p:grpSp>
          <p:nvGrpSpPr>
            <p:cNvPr id="43" name="Group 43"/>
            <p:cNvGrpSpPr/>
            <p:nvPr/>
          </p:nvGrpSpPr>
          <p:grpSpPr>
            <a:xfrm>
              <a:off x="0" y="0"/>
              <a:ext cx="5559820" cy="939796"/>
              <a:chOff x="0" y="0"/>
              <a:chExt cx="1098236" cy="185639"/>
            </a:xfrm>
          </p:grpSpPr>
          <p:sp>
            <p:nvSpPr>
              <p:cNvPr id="44" name="Freeform 44"/>
              <p:cNvSpPr/>
              <p:nvPr/>
            </p:nvSpPr>
            <p:spPr>
              <a:xfrm>
                <a:off x="0" y="0"/>
                <a:ext cx="1098236" cy="185639"/>
              </a:xfrm>
              <a:custGeom>
                <a:avLst/>
                <a:gdLst/>
                <a:ahLst/>
                <a:cxnLst/>
                <a:rect l="l" t="t" r="r" b="b"/>
                <a:pathLst>
                  <a:path w="1098236" h="185639">
                    <a:moveTo>
                      <a:pt x="0" y="0"/>
                    </a:moveTo>
                    <a:lnTo>
                      <a:pt x="1098236" y="0"/>
                    </a:lnTo>
                    <a:lnTo>
                      <a:pt x="1098236" y="185639"/>
                    </a:lnTo>
                    <a:lnTo>
                      <a:pt x="0" y="185639"/>
                    </a:lnTo>
                    <a:close/>
                  </a:path>
                </a:pathLst>
              </a:custGeom>
              <a:solidFill>
                <a:srgbClr val="1FA1E4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5" name="TextBox 45"/>
              <p:cNvSpPr txBox="1"/>
              <p:nvPr/>
            </p:nvSpPr>
            <p:spPr>
              <a:xfrm>
                <a:off x="0" y="-28575"/>
                <a:ext cx="1098236" cy="21421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49"/>
                  </a:lnSpc>
                </a:pPr>
                <a:endParaRPr/>
              </a:p>
            </p:txBody>
          </p:sp>
        </p:grpSp>
        <p:grpSp>
          <p:nvGrpSpPr>
            <p:cNvPr id="46" name="Group 46"/>
            <p:cNvGrpSpPr/>
            <p:nvPr/>
          </p:nvGrpSpPr>
          <p:grpSpPr>
            <a:xfrm>
              <a:off x="0" y="990596"/>
              <a:ext cx="5559820" cy="2580215"/>
              <a:chOff x="0" y="0"/>
              <a:chExt cx="1098236" cy="509672"/>
            </a:xfrm>
          </p:grpSpPr>
          <p:sp>
            <p:nvSpPr>
              <p:cNvPr id="47" name="Freeform 47"/>
              <p:cNvSpPr/>
              <p:nvPr/>
            </p:nvSpPr>
            <p:spPr>
              <a:xfrm>
                <a:off x="0" y="0"/>
                <a:ext cx="1098236" cy="509672"/>
              </a:xfrm>
              <a:custGeom>
                <a:avLst/>
                <a:gdLst/>
                <a:ahLst/>
                <a:cxnLst/>
                <a:rect l="l" t="t" r="r" b="b"/>
                <a:pathLst>
                  <a:path w="1098236" h="509672">
                    <a:moveTo>
                      <a:pt x="0" y="0"/>
                    </a:moveTo>
                    <a:lnTo>
                      <a:pt x="1098236" y="0"/>
                    </a:lnTo>
                    <a:lnTo>
                      <a:pt x="1098236" y="509672"/>
                    </a:lnTo>
                    <a:lnTo>
                      <a:pt x="0" y="509672"/>
                    </a:lnTo>
                    <a:close/>
                  </a:path>
                </a:pathLst>
              </a:custGeom>
              <a:solidFill>
                <a:srgbClr val="F4F4F4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8" name="TextBox 48"/>
              <p:cNvSpPr txBox="1"/>
              <p:nvPr/>
            </p:nvSpPr>
            <p:spPr>
              <a:xfrm>
                <a:off x="0" y="-28575"/>
                <a:ext cx="1098236" cy="53824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49"/>
                  </a:lnSpc>
                </a:pPr>
                <a:endParaRPr/>
              </a:p>
            </p:txBody>
          </p:sp>
        </p:grpSp>
        <p:sp>
          <p:nvSpPr>
            <p:cNvPr id="49" name="AutoShape 49"/>
            <p:cNvSpPr/>
            <p:nvPr/>
          </p:nvSpPr>
          <p:spPr>
            <a:xfrm>
              <a:off x="747" y="3520011"/>
              <a:ext cx="5558326" cy="0"/>
            </a:xfrm>
            <a:prstGeom prst="line">
              <a:avLst/>
            </a:prstGeom>
            <a:ln w="50800" cap="flat">
              <a:solidFill>
                <a:srgbClr val="1FA1E4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50" name="Group 50"/>
          <p:cNvGrpSpPr/>
          <p:nvPr/>
        </p:nvGrpSpPr>
        <p:grpSpPr>
          <a:xfrm>
            <a:off x="-106109" y="-115661"/>
            <a:ext cx="18500217" cy="518101"/>
            <a:chOff x="0" y="0"/>
            <a:chExt cx="4872485" cy="136455"/>
          </a:xfrm>
        </p:grpSpPr>
        <p:sp>
          <p:nvSpPr>
            <p:cNvPr id="51" name="Freeform 51"/>
            <p:cNvSpPr/>
            <p:nvPr/>
          </p:nvSpPr>
          <p:spPr>
            <a:xfrm>
              <a:off x="0" y="0"/>
              <a:ext cx="4872485" cy="136455"/>
            </a:xfrm>
            <a:custGeom>
              <a:avLst/>
              <a:gdLst/>
              <a:ahLst/>
              <a:cxnLst/>
              <a:rect l="l" t="t" r="r" b="b"/>
              <a:pathLst>
                <a:path w="4872485" h="136455">
                  <a:moveTo>
                    <a:pt x="0" y="0"/>
                  </a:moveTo>
                  <a:lnTo>
                    <a:pt x="4872485" y="0"/>
                  </a:lnTo>
                  <a:lnTo>
                    <a:pt x="4872485" y="136455"/>
                  </a:lnTo>
                  <a:lnTo>
                    <a:pt x="0" y="136455"/>
                  </a:lnTo>
                  <a:close/>
                </a:path>
              </a:pathLst>
            </a:custGeom>
            <a:solidFill>
              <a:srgbClr val="1FA1E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2" name="TextBox 52"/>
            <p:cNvSpPr txBox="1"/>
            <p:nvPr/>
          </p:nvSpPr>
          <p:spPr>
            <a:xfrm>
              <a:off x="0" y="-28575"/>
              <a:ext cx="4872485" cy="1650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53" name="AutoShape 53"/>
          <p:cNvSpPr/>
          <p:nvPr/>
        </p:nvSpPr>
        <p:spPr>
          <a:xfrm>
            <a:off x="-306977" y="1479777"/>
            <a:ext cx="1335677" cy="0"/>
          </a:xfrm>
          <a:prstGeom prst="line">
            <a:avLst/>
          </a:prstGeom>
          <a:ln w="142875" cap="flat">
            <a:solidFill>
              <a:srgbClr val="0B3B7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4" name="TextBox 54"/>
          <p:cNvSpPr txBox="1"/>
          <p:nvPr/>
        </p:nvSpPr>
        <p:spPr>
          <a:xfrm>
            <a:off x="2648497" y="3455074"/>
            <a:ext cx="3810437" cy="457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20"/>
              </a:lnSpc>
            </a:pPr>
            <a:r>
              <a:rPr lang="en-US" sz="2600" spc="-104">
                <a:solidFill>
                  <a:srgbClr val="FFFFFF"/>
                </a:solidFill>
                <a:ea typeface="Gothic A1 Ultra-Bold"/>
              </a:rPr>
              <a:t>로그인</a:t>
            </a:r>
          </a:p>
        </p:txBody>
      </p:sp>
      <p:sp>
        <p:nvSpPr>
          <p:cNvPr id="55" name="TextBox 55"/>
          <p:cNvSpPr txBox="1"/>
          <p:nvPr/>
        </p:nvSpPr>
        <p:spPr>
          <a:xfrm>
            <a:off x="2648497" y="4224747"/>
            <a:ext cx="3810437" cy="10835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5"/>
              </a:lnSpc>
            </a:pPr>
            <a:r>
              <a:rPr lang="en-US" sz="1900" b="1" spc="-19" dirty="0" err="1">
                <a:solidFill>
                  <a:srgbClr val="494949"/>
                </a:solidFill>
                <a:ea typeface="Gothic A1 Medium"/>
              </a:rPr>
              <a:t>회원가입</a:t>
            </a:r>
            <a:endParaRPr lang="en-US" sz="1900" b="1" spc="-19" dirty="0">
              <a:solidFill>
                <a:srgbClr val="494949"/>
              </a:solidFill>
              <a:ea typeface="Gothic A1 Medium"/>
            </a:endParaRPr>
          </a:p>
          <a:p>
            <a:pPr algn="ctr">
              <a:lnSpc>
                <a:spcPts val="2945"/>
              </a:lnSpc>
            </a:pPr>
            <a:r>
              <a:rPr lang="en-US" sz="1900" b="1" spc="-19" dirty="0" err="1">
                <a:solidFill>
                  <a:srgbClr val="494949"/>
                </a:solidFill>
                <a:ea typeface="Gothic A1 Medium"/>
              </a:rPr>
              <a:t>로그인</a:t>
            </a:r>
            <a:endParaRPr lang="en-US" sz="1900" b="1" spc="-19" dirty="0">
              <a:solidFill>
                <a:srgbClr val="494949"/>
              </a:solidFill>
              <a:ea typeface="Gothic A1 Medium"/>
            </a:endParaRPr>
          </a:p>
          <a:p>
            <a:pPr algn="ctr">
              <a:lnSpc>
                <a:spcPts val="2945"/>
              </a:lnSpc>
            </a:pPr>
            <a:r>
              <a:rPr lang="en-US" sz="1900" b="1" spc="-19" dirty="0" err="1">
                <a:solidFill>
                  <a:srgbClr val="494949"/>
                </a:solidFill>
                <a:ea typeface="Gothic A1 Medium"/>
              </a:rPr>
              <a:t>비밀번호</a:t>
            </a:r>
            <a:r>
              <a:rPr lang="en-US" sz="1900" b="1" spc="-19" dirty="0">
                <a:solidFill>
                  <a:srgbClr val="494949"/>
                </a:solidFill>
                <a:ea typeface="Gothic A1 Medium"/>
              </a:rPr>
              <a:t> </a:t>
            </a:r>
            <a:r>
              <a:rPr lang="en-US" sz="1900" b="1" spc="-19" dirty="0" err="1">
                <a:solidFill>
                  <a:srgbClr val="494949"/>
                </a:solidFill>
                <a:ea typeface="Gothic A1 Medium"/>
              </a:rPr>
              <a:t>찾기</a:t>
            </a:r>
            <a:endParaRPr lang="en-US" sz="1900" b="1" spc="-19" dirty="0">
              <a:solidFill>
                <a:srgbClr val="494949"/>
              </a:solidFill>
              <a:ea typeface="Gothic A1 Medium"/>
            </a:endParaRPr>
          </a:p>
        </p:txBody>
      </p:sp>
      <p:sp>
        <p:nvSpPr>
          <p:cNvPr id="56" name="TextBox 56"/>
          <p:cNvSpPr txBox="1"/>
          <p:nvPr/>
        </p:nvSpPr>
        <p:spPr>
          <a:xfrm>
            <a:off x="2648497" y="6476612"/>
            <a:ext cx="3810437" cy="457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20"/>
              </a:lnSpc>
            </a:pPr>
            <a:r>
              <a:rPr lang="en-US" sz="2600" spc="-104">
                <a:solidFill>
                  <a:srgbClr val="FFFFFF"/>
                </a:solidFill>
                <a:ea typeface="Gothic A1 Ultra-Bold"/>
              </a:rPr>
              <a:t>게시판</a:t>
            </a:r>
          </a:p>
        </p:txBody>
      </p:sp>
      <p:sp>
        <p:nvSpPr>
          <p:cNvPr id="57" name="TextBox 57"/>
          <p:cNvSpPr txBox="1"/>
          <p:nvPr/>
        </p:nvSpPr>
        <p:spPr>
          <a:xfrm>
            <a:off x="2648497" y="7124700"/>
            <a:ext cx="3810437" cy="18308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5"/>
              </a:lnSpc>
            </a:pPr>
            <a:r>
              <a:rPr lang="en-US" sz="1900" b="1" spc="-19" dirty="0" err="1">
                <a:solidFill>
                  <a:srgbClr val="494949"/>
                </a:solidFill>
                <a:ea typeface="Gothic A1"/>
              </a:rPr>
              <a:t>게시글</a:t>
            </a:r>
            <a:r>
              <a:rPr lang="en-US" sz="1900" b="1" spc="-19" dirty="0">
                <a:solidFill>
                  <a:srgbClr val="494949"/>
                </a:solidFill>
                <a:ea typeface="Gothic A1"/>
              </a:rPr>
              <a:t> </a:t>
            </a:r>
            <a:r>
              <a:rPr lang="en-US" sz="1900" b="1" spc="-19" dirty="0" err="1">
                <a:solidFill>
                  <a:srgbClr val="494949"/>
                </a:solidFill>
                <a:ea typeface="Gothic A1"/>
              </a:rPr>
              <a:t>작성</a:t>
            </a:r>
            <a:endParaRPr lang="en-US" sz="1900" b="1" spc="-19" dirty="0">
              <a:solidFill>
                <a:srgbClr val="494949"/>
              </a:solidFill>
              <a:ea typeface="Gothic A1"/>
            </a:endParaRPr>
          </a:p>
          <a:p>
            <a:pPr algn="ctr">
              <a:lnSpc>
                <a:spcPts val="2945"/>
              </a:lnSpc>
            </a:pPr>
            <a:r>
              <a:rPr lang="en-US" sz="1900" b="1" spc="-19" dirty="0" err="1">
                <a:solidFill>
                  <a:srgbClr val="494949"/>
                </a:solidFill>
                <a:ea typeface="Gothic A1"/>
              </a:rPr>
              <a:t>게시글</a:t>
            </a:r>
            <a:r>
              <a:rPr lang="en-US" sz="1900" b="1" spc="-19" dirty="0">
                <a:solidFill>
                  <a:srgbClr val="494949"/>
                </a:solidFill>
                <a:ea typeface="Gothic A1"/>
              </a:rPr>
              <a:t> </a:t>
            </a:r>
            <a:r>
              <a:rPr lang="en-US" sz="1900" b="1" spc="-19" dirty="0" err="1">
                <a:solidFill>
                  <a:srgbClr val="494949"/>
                </a:solidFill>
                <a:ea typeface="Gothic A1"/>
              </a:rPr>
              <a:t>수정</a:t>
            </a:r>
            <a:endParaRPr lang="en-US" sz="1900" b="1" spc="-19" dirty="0">
              <a:solidFill>
                <a:srgbClr val="494949"/>
              </a:solidFill>
              <a:ea typeface="Gothic A1"/>
            </a:endParaRPr>
          </a:p>
          <a:p>
            <a:pPr algn="ctr">
              <a:lnSpc>
                <a:spcPts val="2945"/>
              </a:lnSpc>
            </a:pPr>
            <a:r>
              <a:rPr lang="en-US" sz="1900" b="1" spc="-19" dirty="0" err="1">
                <a:solidFill>
                  <a:srgbClr val="494949"/>
                </a:solidFill>
                <a:ea typeface="Gothic A1"/>
              </a:rPr>
              <a:t>게시글</a:t>
            </a:r>
            <a:r>
              <a:rPr lang="en-US" sz="1900" b="1" spc="-19" dirty="0">
                <a:solidFill>
                  <a:srgbClr val="494949"/>
                </a:solidFill>
                <a:ea typeface="Gothic A1"/>
              </a:rPr>
              <a:t> </a:t>
            </a:r>
            <a:r>
              <a:rPr lang="en-US" sz="1900" b="1" spc="-19" dirty="0" err="1">
                <a:solidFill>
                  <a:srgbClr val="494949"/>
                </a:solidFill>
                <a:ea typeface="Gothic A1"/>
              </a:rPr>
              <a:t>페이징</a:t>
            </a:r>
            <a:endParaRPr lang="en-US" sz="1900" b="1" spc="-19" dirty="0">
              <a:solidFill>
                <a:srgbClr val="494949"/>
              </a:solidFill>
              <a:ea typeface="Gothic A1"/>
            </a:endParaRPr>
          </a:p>
          <a:p>
            <a:pPr algn="ctr">
              <a:lnSpc>
                <a:spcPts val="2945"/>
              </a:lnSpc>
            </a:pPr>
            <a:r>
              <a:rPr lang="en-US" sz="1900" b="1" spc="-19" dirty="0" err="1">
                <a:solidFill>
                  <a:srgbClr val="494949"/>
                </a:solidFill>
                <a:ea typeface="Gothic A1"/>
              </a:rPr>
              <a:t>게시글</a:t>
            </a:r>
            <a:r>
              <a:rPr lang="en-US" sz="1900" b="1" spc="-19" dirty="0">
                <a:solidFill>
                  <a:srgbClr val="494949"/>
                </a:solidFill>
                <a:ea typeface="Gothic A1"/>
              </a:rPr>
              <a:t> </a:t>
            </a:r>
            <a:r>
              <a:rPr lang="en-US" sz="1900" b="1" spc="-19" dirty="0" err="1">
                <a:solidFill>
                  <a:srgbClr val="494949"/>
                </a:solidFill>
                <a:ea typeface="Gothic A1"/>
              </a:rPr>
              <a:t>찾기</a:t>
            </a:r>
            <a:endParaRPr lang="en-US" sz="1900" b="1" spc="-19" dirty="0">
              <a:solidFill>
                <a:srgbClr val="494949"/>
              </a:solidFill>
              <a:ea typeface="Gothic A1"/>
            </a:endParaRPr>
          </a:p>
          <a:p>
            <a:pPr algn="ctr">
              <a:lnSpc>
                <a:spcPts val="2945"/>
              </a:lnSpc>
            </a:pPr>
            <a:r>
              <a:rPr lang="ko-KR" altLang="en-US" sz="1900" b="1" spc="-19" dirty="0">
                <a:solidFill>
                  <a:srgbClr val="494949"/>
                </a:solidFill>
                <a:ea typeface="Gothic A1"/>
              </a:rPr>
              <a:t>댓글</a:t>
            </a:r>
            <a:r>
              <a:rPr lang="en-US" altLang="ko-KR" sz="1900" b="1" spc="-19" dirty="0">
                <a:solidFill>
                  <a:srgbClr val="494949"/>
                </a:solidFill>
                <a:ea typeface="Gothic A1"/>
              </a:rPr>
              <a:t>-</a:t>
            </a:r>
            <a:r>
              <a:rPr lang="ko-KR" altLang="en-US" sz="1900" b="1" spc="-19" dirty="0" err="1">
                <a:solidFill>
                  <a:srgbClr val="494949"/>
                </a:solidFill>
                <a:ea typeface="Gothic A1"/>
              </a:rPr>
              <a:t>대댓글</a:t>
            </a:r>
            <a:r>
              <a:rPr lang="en-US" altLang="ko-KR" sz="1900" b="1" spc="-19" dirty="0">
                <a:solidFill>
                  <a:srgbClr val="494949"/>
                </a:solidFill>
                <a:ea typeface="Gothic A1"/>
              </a:rPr>
              <a:t>(</a:t>
            </a:r>
            <a:r>
              <a:rPr lang="ko-KR" altLang="en-US" sz="1900" b="1" spc="-19" dirty="0">
                <a:solidFill>
                  <a:srgbClr val="494949"/>
                </a:solidFill>
                <a:ea typeface="Gothic A1"/>
              </a:rPr>
              <a:t>수정</a:t>
            </a:r>
            <a:r>
              <a:rPr lang="en-US" altLang="ko-KR" sz="1900" b="1" spc="-19" dirty="0">
                <a:solidFill>
                  <a:srgbClr val="494949"/>
                </a:solidFill>
                <a:ea typeface="Gothic A1"/>
              </a:rPr>
              <a:t>, </a:t>
            </a:r>
            <a:r>
              <a:rPr lang="ko-KR" altLang="en-US" sz="1900" b="1" spc="-19" dirty="0">
                <a:solidFill>
                  <a:srgbClr val="494949"/>
                </a:solidFill>
                <a:ea typeface="Gothic A1"/>
              </a:rPr>
              <a:t>삭제</a:t>
            </a:r>
            <a:r>
              <a:rPr lang="en-US" altLang="ko-KR" sz="1900" b="1" spc="-19" dirty="0">
                <a:solidFill>
                  <a:srgbClr val="494949"/>
                </a:solidFill>
                <a:ea typeface="Gothic A1"/>
              </a:rPr>
              <a:t>)</a:t>
            </a:r>
            <a:endParaRPr lang="en-US" sz="1900" b="1" spc="-19" dirty="0">
              <a:solidFill>
                <a:srgbClr val="494949"/>
              </a:solidFill>
              <a:ea typeface="Gothic A1"/>
            </a:endParaRPr>
          </a:p>
        </p:txBody>
      </p:sp>
      <p:sp>
        <p:nvSpPr>
          <p:cNvPr id="58" name="TextBox 58"/>
          <p:cNvSpPr txBox="1"/>
          <p:nvPr/>
        </p:nvSpPr>
        <p:spPr>
          <a:xfrm>
            <a:off x="7238782" y="3455074"/>
            <a:ext cx="3810437" cy="457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20"/>
              </a:lnSpc>
            </a:pPr>
            <a:r>
              <a:rPr lang="en-US" sz="2600" spc="-104">
                <a:solidFill>
                  <a:srgbClr val="FFFFFF"/>
                </a:solidFill>
                <a:latin typeface="Gothic A1 Ultra-Bold"/>
                <a:ea typeface="Gothic A1 Ultra-Bold"/>
              </a:rPr>
              <a:t>JWT 인증</a:t>
            </a:r>
          </a:p>
        </p:txBody>
      </p:sp>
      <p:sp>
        <p:nvSpPr>
          <p:cNvPr id="59" name="TextBox 59"/>
          <p:cNvSpPr txBox="1"/>
          <p:nvPr/>
        </p:nvSpPr>
        <p:spPr>
          <a:xfrm>
            <a:off x="7238782" y="4224747"/>
            <a:ext cx="3810437" cy="3397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5"/>
              </a:lnSpc>
            </a:pPr>
            <a:r>
              <a:rPr lang="en-US" sz="1900" b="1" spc="-19" dirty="0">
                <a:solidFill>
                  <a:srgbClr val="494949"/>
                </a:solidFill>
                <a:ea typeface="Gothic A1 Medium"/>
              </a:rPr>
              <a:t>HTTP </a:t>
            </a:r>
            <a:r>
              <a:rPr lang="en-US" sz="1900" b="1" spc="-19" dirty="0" err="1">
                <a:solidFill>
                  <a:srgbClr val="494949"/>
                </a:solidFill>
                <a:ea typeface="Gothic A1 Medium"/>
              </a:rPr>
              <a:t>통신</a:t>
            </a:r>
            <a:r>
              <a:rPr lang="en-US" sz="1900" b="1" spc="-19" dirty="0">
                <a:solidFill>
                  <a:srgbClr val="494949"/>
                </a:solidFill>
                <a:ea typeface="Gothic A1 Medium"/>
              </a:rPr>
              <a:t> 시 JWT </a:t>
            </a:r>
            <a:r>
              <a:rPr lang="en-US" sz="1900" b="1" spc="-19" dirty="0" err="1">
                <a:solidFill>
                  <a:srgbClr val="494949"/>
                </a:solidFill>
                <a:ea typeface="Gothic A1 Medium"/>
              </a:rPr>
              <a:t>인증</a:t>
            </a:r>
            <a:r>
              <a:rPr lang="en-US" sz="1900" b="1" spc="-19" dirty="0">
                <a:solidFill>
                  <a:srgbClr val="494949"/>
                </a:solidFill>
              </a:rPr>
              <a:t> </a:t>
            </a:r>
          </a:p>
        </p:txBody>
      </p:sp>
      <p:sp>
        <p:nvSpPr>
          <p:cNvPr id="60" name="TextBox 60"/>
          <p:cNvSpPr txBox="1"/>
          <p:nvPr/>
        </p:nvSpPr>
        <p:spPr>
          <a:xfrm>
            <a:off x="7238782" y="6476612"/>
            <a:ext cx="3810437" cy="457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20"/>
              </a:lnSpc>
            </a:pPr>
            <a:r>
              <a:rPr lang="en-US" sz="2600" spc="-104">
                <a:solidFill>
                  <a:srgbClr val="FFFFFF"/>
                </a:solidFill>
                <a:ea typeface="Gothic A1 Ultra-Bold"/>
              </a:rPr>
              <a:t>파일</a:t>
            </a:r>
          </a:p>
        </p:txBody>
      </p:sp>
      <p:sp>
        <p:nvSpPr>
          <p:cNvPr id="61" name="TextBox 61"/>
          <p:cNvSpPr txBox="1"/>
          <p:nvPr/>
        </p:nvSpPr>
        <p:spPr>
          <a:xfrm>
            <a:off x="7238782" y="7246285"/>
            <a:ext cx="3810437" cy="7116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5"/>
              </a:lnSpc>
            </a:pPr>
            <a:r>
              <a:rPr lang="en-US" sz="1900" b="1" spc="-19" dirty="0" err="1">
                <a:solidFill>
                  <a:srgbClr val="494949"/>
                </a:solidFill>
                <a:ea typeface="Gothic A1"/>
              </a:rPr>
              <a:t>파일</a:t>
            </a:r>
            <a:r>
              <a:rPr lang="en-US" sz="1900" b="1" spc="-19" dirty="0">
                <a:solidFill>
                  <a:srgbClr val="494949"/>
                </a:solidFill>
                <a:ea typeface="Gothic A1"/>
              </a:rPr>
              <a:t> </a:t>
            </a:r>
            <a:r>
              <a:rPr lang="en-US" sz="1900" b="1" spc="-19" dirty="0" err="1">
                <a:solidFill>
                  <a:srgbClr val="494949"/>
                </a:solidFill>
                <a:ea typeface="Gothic A1"/>
              </a:rPr>
              <a:t>저장</a:t>
            </a:r>
            <a:endParaRPr lang="en-US" sz="1900" b="1" spc="-19" dirty="0">
              <a:solidFill>
                <a:srgbClr val="494949"/>
              </a:solidFill>
              <a:ea typeface="Gothic A1"/>
            </a:endParaRPr>
          </a:p>
          <a:p>
            <a:pPr algn="ctr">
              <a:lnSpc>
                <a:spcPts val="2945"/>
              </a:lnSpc>
            </a:pPr>
            <a:r>
              <a:rPr lang="en-US" sz="1900" b="1" spc="-19" dirty="0" err="1">
                <a:solidFill>
                  <a:srgbClr val="494949"/>
                </a:solidFill>
                <a:ea typeface="Gothic A1"/>
              </a:rPr>
              <a:t>파일</a:t>
            </a:r>
            <a:r>
              <a:rPr lang="en-US" sz="1900" b="1" spc="-19" dirty="0">
                <a:solidFill>
                  <a:srgbClr val="494949"/>
                </a:solidFill>
                <a:ea typeface="Gothic A1"/>
              </a:rPr>
              <a:t> </a:t>
            </a:r>
            <a:r>
              <a:rPr lang="en-US" sz="1900" b="1" spc="-19" dirty="0" err="1">
                <a:solidFill>
                  <a:srgbClr val="494949"/>
                </a:solidFill>
                <a:ea typeface="Gothic A1"/>
              </a:rPr>
              <a:t>삭제</a:t>
            </a:r>
            <a:endParaRPr lang="en-US" sz="1900" b="1" spc="-19" dirty="0">
              <a:solidFill>
                <a:srgbClr val="494949"/>
              </a:solidFill>
              <a:ea typeface="Gothic A1"/>
            </a:endParaRPr>
          </a:p>
        </p:txBody>
      </p:sp>
      <p:sp>
        <p:nvSpPr>
          <p:cNvPr id="62" name="TextBox 62"/>
          <p:cNvSpPr txBox="1"/>
          <p:nvPr/>
        </p:nvSpPr>
        <p:spPr>
          <a:xfrm>
            <a:off x="11829066" y="3455074"/>
            <a:ext cx="3810437" cy="457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20"/>
              </a:lnSpc>
            </a:pPr>
            <a:r>
              <a:rPr lang="en-US" sz="2600" spc="-104">
                <a:solidFill>
                  <a:srgbClr val="FFFFFF"/>
                </a:solidFill>
                <a:ea typeface="Gothic A1 Ultra-Bold"/>
              </a:rPr>
              <a:t>사용자 관리</a:t>
            </a:r>
          </a:p>
        </p:txBody>
      </p:sp>
      <p:sp>
        <p:nvSpPr>
          <p:cNvPr id="63" name="TextBox 63"/>
          <p:cNvSpPr txBox="1"/>
          <p:nvPr/>
        </p:nvSpPr>
        <p:spPr>
          <a:xfrm>
            <a:off x="11829066" y="4224747"/>
            <a:ext cx="3810437" cy="14589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5"/>
              </a:lnSpc>
            </a:pPr>
            <a:r>
              <a:rPr lang="en-US" sz="1900" b="1" spc="-19" dirty="0" err="1">
                <a:ea typeface="Gothic A1"/>
              </a:rPr>
              <a:t>사용자</a:t>
            </a:r>
            <a:r>
              <a:rPr lang="en-US" sz="1900" b="1" spc="-19" dirty="0">
                <a:ea typeface="Gothic A1"/>
              </a:rPr>
              <a:t> </a:t>
            </a:r>
            <a:r>
              <a:rPr lang="en-US" sz="1900" b="1" spc="-19" dirty="0" err="1">
                <a:ea typeface="Gothic A1"/>
              </a:rPr>
              <a:t>권한</a:t>
            </a:r>
            <a:r>
              <a:rPr lang="en-US" sz="1900" b="1" spc="-19" dirty="0">
                <a:ea typeface="Gothic A1"/>
              </a:rPr>
              <a:t> </a:t>
            </a:r>
            <a:r>
              <a:rPr lang="en-US" sz="1900" b="1" spc="-19" dirty="0" err="1">
                <a:ea typeface="Gothic A1"/>
              </a:rPr>
              <a:t>부여</a:t>
            </a:r>
            <a:r>
              <a:rPr lang="en-US" sz="1900" b="1" spc="-19" dirty="0">
                <a:ea typeface="Gothic A1"/>
              </a:rPr>
              <a:t> 및</a:t>
            </a:r>
          </a:p>
          <a:p>
            <a:pPr algn="ctr">
              <a:lnSpc>
                <a:spcPts val="2945"/>
              </a:lnSpc>
            </a:pPr>
            <a:r>
              <a:rPr lang="en-US" sz="1900" b="1" spc="-19" dirty="0" err="1">
                <a:ea typeface="Gothic A1"/>
              </a:rPr>
              <a:t>삭제</a:t>
            </a:r>
            <a:endParaRPr lang="en-US" sz="1900" b="1" spc="-19" dirty="0">
              <a:ea typeface="Gothic A1"/>
            </a:endParaRPr>
          </a:p>
          <a:p>
            <a:pPr algn="ctr">
              <a:lnSpc>
                <a:spcPts val="2945"/>
              </a:lnSpc>
            </a:pPr>
            <a:r>
              <a:rPr lang="ko-KR" altLang="en-US" sz="1900" b="1" spc="-19" dirty="0">
                <a:ea typeface="Gothic A1"/>
              </a:rPr>
              <a:t>내 정보</a:t>
            </a:r>
            <a:endParaRPr lang="en-US" altLang="ko-KR" sz="1900" b="1" spc="-19" dirty="0">
              <a:ea typeface="Gothic A1"/>
            </a:endParaRPr>
          </a:p>
          <a:p>
            <a:pPr algn="ctr">
              <a:lnSpc>
                <a:spcPts val="2945"/>
              </a:lnSpc>
            </a:pPr>
            <a:r>
              <a:rPr lang="ko-KR" altLang="en-US" sz="1900" b="1" spc="-19" dirty="0">
                <a:ea typeface="Gothic A1"/>
              </a:rPr>
              <a:t>상대방 정보</a:t>
            </a:r>
            <a:endParaRPr lang="en-US" sz="1900" b="1" spc="-19" dirty="0">
              <a:ea typeface="Gothic A1"/>
            </a:endParaRPr>
          </a:p>
        </p:txBody>
      </p:sp>
      <p:sp>
        <p:nvSpPr>
          <p:cNvPr id="64" name="TextBox 64"/>
          <p:cNvSpPr txBox="1"/>
          <p:nvPr/>
        </p:nvSpPr>
        <p:spPr>
          <a:xfrm>
            <a:off x="11829066" y="6476612"/>
            <a:ext cx="3810437" cy="457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20"/>
              </a:lnSpc>
            </a:pPr>
            <a:r>
              <a:rPr lang="en-US" sz="2600" spc="-104">
                <a:solidFill>
                  <a:srgbClr val="FFFFFF"/>
                </a:solidFill>
                <a:ea typeface="Gothic A1 Ultra-Bold"/>
              </a:rPr>
              <a:t>채팅</a:t>
            </a:r>
          </a:p>
        </p:txBody>
      </p:sp>
      <p:sp>
        <p:nvSpPr>
          <p:cNvPr id="65" name="TextBox 65"/>
          <p:cNvSpPr txBox="1"/>
          <p:nvPr/>
        </p:nvSpPr>
        <p:spPr>
          <a:xfrm>
            <a:off x="11829066" y="7246285"/>
            <a:ext cx="3810437" cy="7116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5"/>
              </a:lnSpc>
            </a:pPr>
            <a:r>
              <a:rPr lang="en-US" sz="1900" b="1" spc="-19" dirty="0" err="1">
                <a:solidFill>
                  <a:srgbClr val="494949"/>
                </a:solidFill>
                <a:ea typeface="Gothic A1 Medium"/>
              </a:rPr>
              <a:t>공개</a:t>
            </a:r>
            <a:r>
              <a:rPr lang="en-US" sz="1900" b="1" spc="-19" dirty="0">
                <a:solidFill>
                  <a:srgbClr val="494949"/>
                </a:solidFill>
                <a:ea typeface="Gothic A1 Medium"/>
              </a:rPr>
              <a:t> </a:t>
            </a:r>
            <a:r>
              <a:rPr lang="en-US" sz="1900" b="1" spc="-19" dirty="0" err="1">
                <a:solidFill>
                  <a:srgbClr val="494949"/>
                </a:solidFill>
                <a:ea typeface="Gothic A1 Medium"/>
              </a:rPr>
              <a:t>채팅</a:t>
            </a:r>
            <a:endParaRPr lang="en-US" sz="1900" b="1" spc="-19" dirty="0">
              <a:solidFill>
                <a:srgbClr val="494949"/>
              </a:solidFill>
              <a:ea typeface="Gothic A1 Medium"/>
            </a:endParaRPr>
          </a:p>
          <a:p>
            <a:pPr algn="ctr">
              <a:lnSpc>
                <a:spcPts val="2945"/>
              </a:lnSpc>
            </a:pPr>
            <a:r>
              <a:rPr lang="en-US" sz="1900" b="1" spc="-19" dirty="0" err="1">
                <a:solidFill>
                  <a:srgbClr val="494949"/>
                </a:solidFill>
                <a:ea typeface="Gothic A1"/>
              </a:rPr>
              <a:t>개인</a:t>
            </a:r>
            <a:r>
              <a:rPr lang="en-US" sz="1900" b="1" spc="-19" dirty="0">
                <a:solidFill>
                  <a:srgbClr val="494949"/>
                </a:solidFill>
                <a:ea typeface="Gothic A1"/>
              </a:rPr>
              <a:t> </a:t>
            </a:r>
            <a:r>
              <a:rPr lang="en-US" sz="1900" b="1" spc="-19" dirty="0" err="1">
                <a:solidFill>
                  <a:srgbClr val="494949"/>
                </a:solidFill>
                <a:ea typeface="Gothic A1"/>
              </a:rPr>
              <a:t>채팅</a:t>
            </a:r>
            <a:endParaRPr lang="en-US" sz="1900" b="1" spc="-19" dirty="0">
              <a:solidFill>
                <a:srgbClr val="494949"/>
              </a:solidFill>
              <a:ea typeface="Gothic A1"/>
            </a:endParaRPr>
          </a:p>
        </p:txBody>
      </p:sp>
      <p:sp>
        <p:nvSpPr>
          <p:cNvPr id="66" name="TextBox 66"/>
          <p:cNvSpPr txBox="1"/>
          <p:nvPr/>
        </p:nvSpPr>
        <p:spPr>
          <a:xfrm>
            <a:off x="1273629" y="1017814"/>
            <a:ext cx="6609576" cy="971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en-US" sz="5500" spc="-220" dirty="0" err="1">
                <a:solidFill>
                  <a:srgbClr val="1FA1E4"/>
                </a:solidFill>
                <a:ea typeface="Gothic A1 Ultra-Bold"/>
              </a:rPr>
              <a:t>주요</a:t>
            </a:r>
            <a:r>
              <a:rPr lang="en-US" sz="5500" spc="-220" dirty="0">
                <a:solidFill>
                  <a:srgbClr val="1FA1E4"/>
                </a:solidFill>
                <a:ea typeface="Gothic A1 Ultra-Bold"/>
              </a:rPr>
              <a:t> </a:t>
            </a:r>
            <a:r>
              <a:rPr lang="en-US" sz="5500" spc="-220" dirty="0" err="1">
                <a:solidFill>
                  <a:srgbClr val="1FA1E4"/>
                </a:solidFill>
                <a:ea typeface="Gothic A1 Ultra-Bold"/>
              </a:rPr>
              <a:t>기능</a:t>
            </a:r>
            <a:endParaRPr lang="en-US" sz="5500" spc="-220" dirty="0">
              <a:solidFill>
                <a:srgbClr val="1FA1E4"/>
              </a:solidFill>
              <a:ea typeface="Gothic A1 Ultra-Bold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719673" y="326241"/>
            <a:ext cx="8615952" cy="10032583"/>
            <a:chOff x="0" y="0"/>
            <a:chExt cx="11487936" cy="13376778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23987" t="3733" r="27367" b="11925"/>
            <a:stretch>
              <a:fillRect/>
            </a:stretch>
          </p:blipFill>
          <p:spPr>
            <a:xfrm>
              <a:off x="0" y="0"/>
              <a:ext cx="11487936" cy="13376778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-93237" y="-115661"/>
            <a:ext cx="18500217" cy="518101"/>
            <a:chOff x="0" y="0"/>
            <a:chExt cx="4872485" cy="13645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872485" cy="136455"/>
            </a:xfrm>
            <a:custGeom>
              <a:avLst/>
              <a:gdLst/>
              <a:ahLst/>
              <a:cxnLst/>
              <a:rect l="l" t="t" r="r" b="b"/>
              <a:pathLst>
                <a:path w="4872485" h="136455">
                  <a:moveTo>
                    <a:pt x="0" y="0"/>
                  </a:moveTo>
                  <a:lnTo>
                    <a:pt x="4872485" y="0"/>
                  </a:lnTo>
                  <a:lnTo>
                    <a:pt x="4872485" y="136455"/>
                  </a:lnTo>
                  <a:lnTo>
                    <a:pt x="0" y="136455"/>
                  </a:lnTo>
                  <a:close/>
                </a:path>
              </a:pathLst>
            </a:custGeom>
            <a:solidFill>
              <a:srgbClr val="1FA1E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28575"/>
              <a:ext cx="4872485" cy="1650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7" name="AutoShape 7"/>
          <p:cNvSpPr/>
          <p:nvPr/>
        </p:nvSpPr>
        <p:spPr>
          <a:xfrm>
            <a:off x="-294105" y="1479777"/>
            <a:ext cx="1335677" cy="0"/>
          </a:xfrm>
          <a:prstGeom prst="line">
            <a:avLst/>
          </a:prstGeom>
          <a:ln w="142875" cap="flat">
            <a:solidFill>
              <a:srgbClr val="0B3B7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8" name="Group 8"/>
          <p:cNvGrpSpPr/>
          <p:nvPr/>
        </p:nvGrpSpPr>
        <p:grpSpPr>
          <a:xfrm>
            <a:off x="1273629" y="2479940"/>
            <a:ext cx="7870371" cy="1935161"/>
            <a:chOff x="0" y="0"/>
            <a:chExt cx="2072855" cy="50967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072855" cy="509672"/>
            </a:xfrm>
            <a:custGeom>
              <a:avLst/>
              <a:gdLst/>
              <a:ahLst/>
              <a:cxnLst/>
              <a:rect l="l" t="t" r="r" b="b"/>
              <a:pathLst>
                <a:path w="2072855" h="509672">
                  <a:moveTo>
                    <a:pt x="0" y="0"/>
                  </a:moveTo>
                  <a:lnTo>
                    <a:pt x="2072855" y="0"/>
                  </a:lnTo>
                  <a:lnTo>
                    <a:pt x="2072855" y="509672"/>
                  </a:lnTo>
                  <a:lnTo>
                    <a:pt x="0" y="509672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2072855" cy="5382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1273629" y="5342532"/>
            <a:ext cx="4957437" cy="4227702"/>
          </a:xfrm>
          <a:custGeom>
            <a:avLst/>
            <a:gdLst/>
            <a:ahLst/>
            <a:cxnLst/>
            <a:rect l="l" t="t" r="r" b="b"/>
            <a:pathLst>
              <a:path w="4957437" h="4227702">
                <a:moveTo>
                  <a:pt x="0" y="0"/>
                </a:moveTo>
                <a:lnTo>
                  <a:pt x="4957436" y="0"/>
                </a:lnTo>
                <a:lnTo>
                  <a:pt x="4957436" y="4227702"/>
                </a:lnTo>
                <a:lnTo>
                  <a:pt x="0" y="42277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2" name="TextBox 12"/>
          <p:cNvSpPr txBox="1"/>
          <p:nvPr/>
        </p:nvSpPr>
        <p:spPr>
          <a:xfrm>
            <a:off x="1286500" y="1017814"/>
            <a:ext cx="6609576" cy="971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en-US" sz="5500" spc="-220" dirty="0" err="1">
                <a:solidFill>
                  <a:srgbClr val="1FA1E4"/>
                </a:solidFill>
                <a:ea typeface="Gothic A1 Ultra-Bold"/>
              </a:rPr>
              <a:t>로그인</a:t>
            </a:r>
            <a:endParaRPr lang="en-US" sz="5500" spc="-220" dirty="0">
              <a:solidFill>
                <a:srgbClr val="1FA1E4"/>
              </a:solidFill>
              <a:ea typeface="Gothic A1 Ultra-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363730" y="2624560"/>
            <a:ext cx="7340264" cy="14649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88" lvl="1" indent="-226694" algn="just">
              <a:lnSpc>
                <a:spcPts val="3884"/>
              </a:lnSpc>
              <a:buFont typeface="Arial"/>
              <a:buChar char="•"/>
            </a:pPr>
            <a:r>
              <a:rPr lang="en-US" sz="2099" spc="-52" dirty="0" err="1">
                <a:solidFill>
                  <a:srgbClr val="494949"/>
                </a:solidFill>
                <a:ea typeface="Gothic A1 Light Bold"/>
              </a:rPr>
              <a:t>회원가입</a:t>
            </a:r>
            <a:endParaRPr lang="en-US" sz="2099" spc="-52" dirty="0">
              <a:solidFill>
                <a:srgbClr val="494949"/>
              </a:solidFill>
              <a:ea typeface="Gothic A1 Light Bold"/>
            </a:endParaRPr>
          </a:p>
          <a:p>
            <a:pPr marL="453388" lvl="1" indent="-226694" algn="just">
              <a:lnSpc>
                <a:spcPts val="3884"/>
              </a:lnSpc>
              <a:buFont typeface="Arial"/>
              <a:buChar char="•"/>
            </a:pPr>
            <a:r>
              <a:rPr lang="en-US" sz="2099" spc="-52" dirty="0" err="1">
                <a:solidFill>
                  <a:srgbClr val="494949"/>
                </a:solidFill>
                <a:ea typeface="Gothic A1 Light Bold"/>
              </a:rPr>
              <a:t>로그인</a:t>
            </a:r>
            <a:endParaRPr lang="en-US" sz="2099" spc="-52" dirty="0">
              <a:solidFill>
                <a:srgbClr val="494949"/>
              </a:solidFill>
              <a:ea typeface="Gothic A1 Light Bold"/>
            </a:endParaRPr>
          </a:p>
          <a:p>
            <a:pPr marL="453388" lvl="1" indent="-226694" algn="just">
              <a:lnSpc>
                <a:spcPts val="3884"/>
              </a:lnSpc>
              <a:buFont typeface="Arial"/>
              <a:buChar char="•"/>
            </a:pPr>
            <a:r>
              <a:rPr lang="en-US" sz="2099" spc="-52" dirty="0" err="1">
                <a:solidFill>
                  <a:srgbClr val="494949"/>
                </a:solidFill>
                <a:ea typeface="Gothic A1 Light Bold"/>
              </a:rPr>
              <a:t>비밀번호</a:t>
            </a:r>
            <a:r>
              <a:rPr lang="en-US" sz="2099" spc="-52" dirty="0">
                <a:solidFill>
                  <a:srgbClr val="494949"/>
                </a:solidFill>
                <a:ea typeface="Gothic A1 Light Bold"/>
              </a:rPr>
              <a:t> </a:t>
            </a:r>
            <a:r>
              <a:rPr lang="en-US" sz="2099" spc="-52" dirty="0" err="1">
                <a:solidFill>
                  <a:srgbClr val="494949"/>
                </a:solidFill>
                <a:ea typeface="Gothic A1 Light Bold"/>
              </a:rPr>
              <a:t>찾기</a:t>
            </a:r>
            <a:endParaRPr lang="en-US" sz="2099" spc="-52" dirty="0">
              <a:solidFill>
                <a:srgbClr val="494949"/>
              </a:solidFill>
              <a:ea typeface="Gothic A1 Light Bold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C9CD654-8513-8F1B-7610-DF2C5E68F2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41419" y="2705100"/>
            <a:ext cx="6341438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719673" y="326241"/>
            <a:ext cx="8615952" cy="10032583"/>
            <a:chOff x="0" y="0"/>
            <a:chExt cx="11487936" cy="13376778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23987" t="3733" r="27367" b="11925"/>
            <a:stretch>
              <a:fillRect/>
            </a:stretch>
          </p:blipFill>
          <p:spPr>
            <a:xfrm>
              <a:off x="0" y="0"/>
              <a:ext cx="11487936" cy="13376778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-93237" y="-115661"/>
            <a:ext cx="18500217" cy="518101"/>
            <a:chOff x="0" y="0"/>
            <a:chExt cx="4872485" cy="13645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872485" cy="136455"/>
            </a:xfrm>
            <a:custGeom>
              <a:avLst/>
              <a:gdLst/>
              <a:ahLst/>
              <a:cxnLst/>
              <a:rect l="l" t="t" r="r" b="b"/>
              <a:pathLst>
                <a:path w="4872485" h="136455">
                  <a:moveTo>
                    <a:pt x="0" y="0"/>
                  </a:moveTo>
                  <a:lnTo>
                    <a:pt x="4872485" y="0"/>
                  </a:lnTo>
                  <a:lnTo>
                    <a:pt x="4872485" y="136455"/>
                  </a:lnTo>
                  <a:lnTo>
                    <a:pt x="0" y="136455"/>
                  </a:lnTo>
                  <a:close/>
                </a:path>
              </a:pathLst>
            </a:custGeom>
            <a:solidFill>
              <a:srgbClr val="1FA1E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28575"/>
              <a:ext cx="4872485" cy="1650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7" name="AutoShape 7"/>
          <p:cNvSpPr/>
          <p:nvPr/>
        </p:nvSpPr>
        <p:spPr>
          <a:xfrm>
            <a:off x="-294105" y="1479777"/>
            <a:ext cx="1335677" cy="0"/>
          </a:xfrm>
          <a:prstGeom prst="line">
            <a:avLst/>
          </a:prstGeom>
          <a:ln w="142875" cap="flat">
            <a:solidFill>
              <a:srgbClr val="0B3B7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8" name="Group 8"/>
          <p:cNvGrpSpPr/>
          <p:nvPr/>
        </p:nvGrpSpPr>
        <p:grpSpPr>
          <a:xfrm>
            <a:off x="1273629" y="2479574"/>
            <a:ext cx="7905503" cy="4264126"/>
            <a:chOff x="0" y="-28575"/>
            <a:chExt cx="2082108" cy="538247"/>
          </a:xfrm>
        </p:grpSpPr>
        <p:sp>
          <p:nvSpPr>
            <p:cNvPr id="9" name="Freeform 9"/>
            <p:cNvSpPr/>
            <p:nvPr/>
          </p:nvSpPr>
          <p:spPr>
            <a:xfrm>
              <a:off x="9253" y="0"/>
              <a:ext cx="2072855" cy="509672"/>
            </a:xfrm>
            <a:custGeom>
              <a:avLst/>
              <a:gdLst/>
              <a:ahLst/>
              <a:cxnLst/>
              <a:rect l="l" t="t" r="r" b="b"/>
              <a:pathLst>
                <a:path w="2072855" h="509672">
                  <a:moveTo>
                    <a:pt x="0" y="0"/>
                  </a:moveTo>
                  <a:lnTo>
                    <a:pt x="2072855" y="0"/>
                  </a:lnTo>
                  <a:lnTo>
                    <a:pt x="2072855" y="509672"/>
                  </a:lnTo>
                  <a:lnTo>
                    <a:pt x="0" y="509672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2072855" cy="5382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286500" y="1017814"/>
            <a:ext cx="6609576" cy="846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en-US" sz="5500" spc="-220" dirty="0" err="1">
                <a:solidFill>
                  <a:srgbClr val="1FA1E4"/>
                </a:solidFill>
                <a:ea typeface="Gothic A1 Ultra-Bold"/>
              </a:rPr>
              <a:t>로그인</a:t>
            </a:r>
            <a:r>
              <a:rPr lang="en-US" sz="5500" spc="-220" dirty="0">
                <a:solidFill>
                  <a:srgbClr val="1FA1E4"/>
                </a:solidFill>
                <a:ea typeface="Gothic A1 Ultra-Bold"/>
              </a:rPr>
              <a:t> - </a:t>
            </a:r>
            <a:r>
              <a:rPr lang="ko-KR" altLang="en-US" sz="5500" spc="-220" dirty="0">
                <a:solidFill>
                  <a:srgbClr val="1FA1E4"/>
                </a:solidFill>
                <a:ea typeface="Gothic A1 Ultra-Bold"/>
              </a:rPr>
              <a:t>회원가입</a:t>
            </a:r>
            <a:endParaRPr lang="en-US" sz="5500" spc="-220" dirty="0">
              <a:solidFill>
                <a:srgbClr val="1FA1E4"/>
              </a:solidFill>
              <a:ea typeface="Gothic A1 Ultra-Bold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050C5BD4-7739-3A6B-A229-C05709B225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6102" y="2705100"/>
            <a:ext cx="6371298" cy="36576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C0FBB87-0803-D2FB-DD9D-5483C3D784F7}"/>
              </a:ext>
            </a:extLst>
          </p:cNvPr>
          <p:cNvSpPr txBox="1"/>
          <p:nvPr/>
        </p:nvSpPr>
        <p:spPr>
          <a:xfrm>
            <a:off x="1662546" y="2888014"/>
            <a:ext cx="7162800" cy="32162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sz="2500" b="1" dirty="0"/>
              <a:t>비밀번호 인코딩 </a:t>
            </a:r>
            <a:r>
              <a:rPr lang="en-US" altLang="ko-KR" sz="2500" b="1" dirty="0"/>
              <a:t>- </a:t>
            </a:r>
            <a:r>
              <a:rPr lang="en-US" altLang="ko-KR" sz="2500" b="1" dirty="0" err="1"/>
              <a:t>bcrypt</a:t>
            </a:r>
            <a:endParaRPr lang="en-US" altLang="ko-KR" sz="2500" b="1" dirty="0"/>
          </a:p>
          <a:p>
            <a:pPr lvl="1"/>
            <a:endParaRPr lang="en-US" altLang="ko-KR" sz="2000" dirty="0"/>
          </a:p>
          <a:p>
            <a:pPr lvl="1"/>
            <a:r>
              <a:rPr lang="en-US" altLang="ko-KR" sz="2000" dirty="0"/>
              <a:t>- </a:t>
            </a:r>
            <a:r>
              <a:rPr lang="en-US" altLang="ko-KR" sz="2000" dirty="0" err="1"/>
              <a:t>Bcrypt</a:t>
            </a:r>
            <a:r>
              <a:rPr lang="en-US" altLang="ko-KR" sz="2000" dirty="0"/>
              <a:t> : SHA-256 </a:t>
            </a:r>
            <a:r>
              <a:rPr lang="ko-KR" altLang="en-US" sz="2000" dirty="0"/>
              <a:t>해시 알고리즘 기반으로 </a:t>
            </a:r>
            <a:r>
              <a:rPr lang="en-US" altLang="ko-KR" sz="2000" dirty="0"/>
              <a:t>“salt”</a:t>
            </a:r>
            <a:r>
              <a:rPr lang="ko-KR" altLang="en-US" sz="2000" dirty="0"/>
              <a:t>를 추가하여 같은 비밀번호라도 다른 결과를 생성한다</a:t>
            </a:r>
            <a:r>
              <a:rPr lang="en-US" altLang="ko-KR" sz="2000" dirty="0"/>
              <a:t>.</a:t>
            </a:r>
          </a:p>
          <a:p>
            <a:pPr lvl="1"/>
            <a:endParaRPr lang="en-US" altLang="ko-KR" sz="2000" dirty="0"/>
          </a:p>
          <a:p>
            <a:pPr lvl="1"/>
            <a:r>
              <a:rPr lang="ko-KR" altLang="en-US" sz="2000" dirty="0"/>
              <a:t>장점</a:t>
            </a:r>
            <a:r>
              <a:rPr lang="en-US" altLang="ko-KR" sz="2000" dirty="0"/>
              <a:t>: </a:t>
            </a:r>
            <a:r>
              <a:rPr lang="ko-KR" altLang="en-US" sz="2000" dirty="0"/>
              <a:t>복호화 불가능 </a:t>
            </a:r>
            <a:r>
              <a:rPr lang="en-US" altLang="ko-KR" sz="2000" dirty="0"/>
              <a:t>– </a:t>
            </a:r>
            <a:r>
              <a:rPr lang="ko-KR" altLang="en-US" sz="2000" dirty="0" err="1"/>
              <a:t>해킹당하더라도</a:t>
            </a:r>
            <a:r>
              <a:rPr lang="ko-KR" altLang="en-US" sz="2000" dirty="0"/>
              <a:t> 안전</a:t>
            </a:r>
            <a:endParaRPr lang="en-US" altLang="ko-KR" sz="2000" dirty="0"/>
          </a:p>
          <a:p>
            <a:pPr lvl="1"/>
            <a:endParaRPr lang="en-US" altLang="ko-KR" sz="2000" dirty="0"/>
          </a:p>
          <a:p>
            <a:pPr lvl="1"/>
            <a:r>
              <a:rPr lang="en-US" altLang="ko-KR" sz="2000" dirty="0"/>
              <a:t>- </a:t>
            </a:r>
            <a:r>
              <a:rPr lang="ko-KR" altLang="en-US" sz="2000" dirty="0"/>
              <a:t>첫 회원가입 시에는 권한이 </a:t>
            </a:r>
            <a:r>
              <a:rPr lang="en-US" altLang="ko-KR" sz="2000" dirty="0"/>
              <a:t>GUEST</a:t>
            </a:r>
          </a:p>
          <a:p>
            <a:pPr lvl="1"/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15311890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719673" y="326241"/>
            <a:ext cx="8615952" cy="10032583"/>
            <a:chOff x="0" y="0"/>
            <a:chExt cx="11487936" cy="13376778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23987" t="3733" r="27367" b="11925"/>
            <a:stretch>
              <a:fillRect/>
            </a:stretch>
          </p:blipFill>
          <p:spPr>
            <a:xfrm>
              <a:off x="0" y="0"/>
              <a:ext cx="11487936" cy="13376778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-93237" y="-115661"/>
            <a:ext cx="18500217" cy="518101"/>
            <a:chOff x="0" y="0"/>
            <a:chExt cx="4872485" cy="13645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872485" cy="136455"/>
            </a:xfrm>
            <a:custGeom>
              <a:avLst/>
              <a:gdLst/>
              <a:ahLst/>
              <a:cxnLst/>
              <a:rect l="l" t="t" r="r" b="b"/>
              <a:pathLst>
                <a:path w="4872485" h="136455">
                  <a:moveTo>
                    <a:pt x="0" y="0"/>
                  </a:moveTo>
                  <a:lnTo>
                    <a:pt x="4872485" y="0"/>
                  </a:lnTo>
                  <a:lnTo>
                    <a:pt x="4872485" y="136455"/>
                  </a:lnTo>
                  <a:lnTo>
                    <a:pt x="0" y="136455"/>
                  </a:lnTo>
                  <a:close/>
                </a:path>
              </a:pathLst>
            </a:custGeom>
            <a:solidFill>
              <a:srgbClr val="1FA1E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28575"/>
              <a:ext cx="4872485" cy="1650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7" name="AutoShape 7"/>
          <p:cNvSpPr/>
          <p:nvPr/>
        </p:nvSpPr>
        <p:spPr>
          <a:xfrm>
            <a:off x="-294105" y="1479777"/>
            <a:ext cx="1335677" cy="0"/>
          </a:xfrm>
          <a:prstGeom prst="line">
            <a:avLst/>
          </a:prstGeom>
          <a:ln w="142875" cap="flat">
            <a:solidFill>
              <a:srgbClr val="0B3B7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8" name="Group 8"/>
          <p:cNvGrpSpPr/>
          <p:nvPr/>
        </p:nvGrpSpPr>
        <p:grpSpPr>
          <a:xfrm>
            <a:off x="1273629" y="2087924"/>
            <a:ext cx="7905503" cy="5570176"/>
            <a:chOff x="0" y="-28575"/>
            <a:chExt cx="2082108" cy="538247"/>
          </a:xfrm>
        </p:grpSpPr>
        <p:sp>
          <p:nvSpPr>
            <p:cNvPr id="9" name="Freeform 9"/>
            <p:cNvSpPr/>
            <p:nvPr/>
          </p:nvSpPr>
          <p:spPr>
            <a:xfrm>
              <a:off x="9253" y="0"/>
              <a:ext cx="2072855" cy="509672"/>
            </a:xfrm>
            <a:custGeom>
              <a:avLst/>
              <a:gdLst/>
              <a:ahLst/>
              <a:cxnLst/>
              <a:rect l="l" t="t" r="r" b="b"/>
              <a:pathLst>
                <a:path w="2072855" h="509672">
                  <a:moveTo>
                    <a:pt x="0" y="0"/>
                  </a:moveTo>
                  <a:lnTo>
                    <a:pt x="2072855" y="0"/>
                  </a:lnTo>
                  <a:lnTo>
                    <a:pt x="2072855" y="509672"/>
                  </a:lnTo>
                  <a:lnTo>
                    <a:pt x="0" y="509672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2072855" cy="5382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286500" y="1017814"/>
            <a:ext cx="6609576" cy="846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en-US" sz="5500" spc="-220" dirty="0" err="1">
                <a:solidFill>
                  <a:srgbClr val="1FA1E4"/>
                </a:solidFill>
                <a:ea typeface="Gothic A1 Ultra-Bold"/>
              </a:rPr>
              <a:t>로그인</a:t>
            </a:r>
            <a:r>
              <a:rPr lang="en-US" sz="5500" spc="-220" dirty="0">
                <a:solidFill>
                  <a:srgbClr val="1FA1E4"/>
                </a:solidFill>
                <a:ea typeface="Gothic A1 Ultra-Bold"/>
              </a:rPr>
              <a:t> - </a:t>
            </a:r>
            <a:r>
              <a:rPr lang="ko-KR" altLang="en-US" sz="5500" spc="-220" dirty="0">
                <a:solidFill>
                  <a:srgbClr val="1FA1E4"/>
                </a:solidFill>
                <a:ea typeface="Gothic A1 Ultra-Bold"/>
              </a:rPr>
              <a:t>로그인</a:t>
            </a:r>
            <a:endParaRPr lang="en-US" sz="5500" spc="-220" dirty="0">
              <a:solidFill>
                <a:srgbClr val="1FA1E4"/>
              </a:solidFill>
              <a:ea typeface="Gothic A1 Ultra-Bold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C0FBB87-0803-D2FB-DD9D-5483C3D784F7}"/>
              </a:ext>
            </a:extLst>
          </p:cNvPr>
          <p:cNvSpPr txBox="1"/>
          <p:nvPr/>
        </p:nvSpPr>
        <p:spPr>
          <a:xfrm>
            <a:off x="1676400" y="3009900"/>
            <a:ext cx="7162800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sz="2500" b="1" dirty="0"/>
              <a:t>POST</a:t>
            </a:r>
            <a:r>
              <a:rPr lang="ko-KR" altLang="en-US" sz="2500" b="1" dirty="0"/>
              <a:t>방식으로 들어오는 </a:t>
            </a:r>
            <a:r>
              <a:rPr lang="en-US" altLang="ko-KR" sz="2500" b="1" dirty="0"/>
              <a:t>/login </a:t>
            </a:r>
            <a:r>
              <a:rPr lang="ko-KR" altLang="en-US" sz="2500" b="1" dirty="0"/>
              <a:t>요청 처리</a:t>
            </a:r>
            <a:endParaRPr lang="en-US" altLang="ko-KR" sz="2500" b="1" dirty="0"/>
          </a:p>
          <a:p>
            <a:pPr lvl="1"/>
            <a:endParaRPr lang="en-US" altLang="ko-KR" sz="2000" dirty="0"/>
          </a:p>
          <a:p>
            <a:pPr marL="914400" lvl="1" indent="-457200">
              <a:buAutoNum type="arabicParenR"/>
            </a:pPr>
            <a:r>
              <a:rPr lang="en-US" altLang="ko-KR" sz="2000" dirty="0" err="1"/>
              <a:t>AbstractAuthenticationProcessingFilter</a:t>
            </a:r>
            <a:r>
              <a:rPr lang="en-US" altLang="ko-KR" sz="2000" dirty="0"/>
              <a:t> </a:t>
            </a:r>
            <a:r>
              <a:rPr lang="ko-KR" altLang="en-US" sz="2000" dirty="0"/>
              <a:t>확장</a:t>
            </a:r>
            <a:endParaRPr lang="en-US" altLang="ko-KR" sz="2000" dirty="0"/>
          </a:p>
          <a:p>
            <a:pPr marL="914400" lvl="1" indent="-457200">
              <a:buAutoNum type="arabicParenR"/>
            </a:pPr>
            <a:r>
              <a:rPr lang="ko-KR" altLang="en-US" sz="2000" dirty="0"/>
              <a:t>이메일과 비밀번호 추출 후 사용자 인증</a:t>
            </a:r>
            <a:endParaRPr lang="en-US" altLang="ko-KR" sz="2000" dirty="0"/>
          </a:p>
          <a:p>
            <a:pPr lvl="2"/>
            <a:r>
              <a:rPr lang="en-US" altLang="ko-KR" sz="2000" dirty="0"/>
              <a:t>- </a:t>
            </a:r>
            <a:r>
              <a:rPr lang="ko-KR" altLang="en-US" sz="2000" dirty="0" err="1"/>
              <a:t>성공시</a:t>
            </a:r>
            <a:r>
              <a:rPr lang="ko-KR" altLang="en-US" sz="2000" dirty="0"/>
              <a:t> </a:t>
            </a:r>
            <a:r>
              <a:rPr lang="en-US" altLang="ko-KR" sz="2000" dirty="0" err="1"/>
              <a:t>SuccessHanlder</a:t>
            </a:r>
            <a:r>
              <a:rPr lang="en-US" altLang="ko-KR" sz="2000" dirty="0"/>
              <a:t>, </a:t>
            </a:r>
            <a:r>
              <a:rPr lang="ko-KR" altLang="en-US" sz="2000" dirty="0" err="1"/>
              <a:t>실패시</a:t>
            </a:r>
            <a:r>
              <a:rPr lang="ko-KR" altLang="en-US" sz="2000" dirty="0"/>
              <a:t> </a:t>
            </a:r>
            <a:r>
              <a:rPr lang="en-US" altLang="ko-KR" sz="2000" dirty="0" err="1"/>
              <a:t>FailureHandler</a:t>
            </a:r>
            <a:endParaRPr lang="en-US" altLang="ko-KR" sz="2000" dirty="0"/>
          </a:p>
          <a:p>
            <a:pPr lvl="2"/>
            <a:endParaRPr lang="en-US" altLang="ko-KR" sz="2000" dirty="0"/>
          </a:p>
          <a:p>
            <a:pPr marL="342900" indent="-342900">
              <a:buAutoNum type="arabicPeriod"/>
            </a:pPr>
            <a:r>
              <a:rPr lang="en-US" altLang="ko-KR" sz="2500" b="1" dirty="0"/>
              <a:t>JWT</a:t>
            </a:r>
            <a:r>
              <a:rPr lang="ko-KR" altLang="en-US" sz="2500" b="1" dirty="0"/>
              <a:t> 생성 및 권한 설정</a:t>
            </a:r>
            <a:endParaRPr lang="en-US" altLang="ko-KR" sz="2500" b="1" dirty="0"/>
          </a:p>
          <a:p>
            <a:pPr lvl="1"/>
            <a:endParaRPr lang="en-US" altLang="ko-KR" sz="2000" dirty="0"/>
          </a:p>
          <a:p>
            <a:pPr lvl="1"/>
            <a:r>
              <a:rPr lang="en-US" altLang="ko-KR" sz="2000" dirty="0"/>
              <a:t>- </a:t>
            </a:r>
            <a:r>
              <a:rPr lang="en-US" altLang="ko-KR" sz="2000" dirty="0" err="1"/>
              <a:t>SuccessHandler</a:t>
            </a:r>
            <a:r>
              <a:rPr lang="ko-KR" altLang="en-US" sz="2000" dirty="0"/>
              <a:t>에 접근 시 </a:t>
            </a:r>
            <a:r>
              <a:rPr lang="en-US" altLang="ko-KR" sz="2000" dirty="0"/>
              <a:t>JWT </a:t>
            </a:r>
            <a:r>
              <a:rPr lang="ko-KR" altLang="en-US" sz="2000" dirty="0"/>
              <a:t>생성 후 클라이언트에게 보내주기 </a:t>
            </a:r>
            <a:r>
              <a:rPr lang="en-US" altLang="ko-KR" sz="2000" dirty="0"/>
              <a:t>[ </a:t>
            </a:r>
            <a:r>
              <a:rPr lang="en-US" altLang="ko-KR" sz="2000" dirty="0" err="1"/>
              <a:t>accessToken</a:t>
            </a:r>
            <a:r>
              <a:rPr lang="en-US" altLang="ko-KR" sz="2000" dirty="0"/>
              <a:t>, refreshToken ]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FED182B0-2352-7CB5-1349-F63439510A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6600" y="2705100"/>
            <a:ext cx="64008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9457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-93237" y="-115661"/>
            <a:ext cx="18500217" cy="518101"/>
            <a:chOff x="0" y="0"/>
            <a:chExt cx="4872485" cy="13645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872485" cy="136455"/>
            </a:xfrm>
            <a:custGeom>
              <a:avLst/>
              <a:gdLst/>
              <a:ahLst/>
              <a:cxnLst/>
              <a:rect l="l" t="t" r="r" b="b"/>
              <a:pathLst>
                <a:path w="4872485" h="136455">
                  <a:moveTo>
                    <a:pt x="0" y="0"/>
                  </a:moveTo>
                  <a:lnTo>
                    <a:pt x="4872485" y="0"/>
                  </a:lnTo>
                  <a:lnTo>
                    <a:pt x="4872485" y="136455"/>
                  </a:lnTo>
                  <a:lnTo>
                    <a:pt x="0" y="136455"/>
                  </a:lnTo>
                  <a:close/>
                </a:path>
              </a:pathLst>
            </a:custGeom>
            <a:solidFill>
              <a:srgbClr val="1FA1E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28575"/>
              <a:ext cx="4872485" cy="1650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7" name="AutoShape 7"/>
          <p:cNvSpPr/>
          <p:nvPr/>
        </p:nvSpPr>
        <p:spPr>
          <a:xfrm>
            <a:off x="-294105" y="1479777"/>
            <a:ext cx="1335677" cy="0"/>
          </a:xfrm>
          <a:prstGeom prst="line">
            <a:avLst/>
          </a:prstGeom>
          <a:ln w="142875" cap="flat">
            <a:solidFill>
              <a:srgbClr val="0B3B7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2" name="TextBox 12"/>
          <p:cNvSpPr txBox="1"/>
          <p:nvPr/>
        </p:nvSpPr>
        <p:spPr>
          <a:xfrm>
            <a:off x="1286500" y="1017814"/>
            <a:ext cx="6609576" cy="846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ko-KR" altLang="en-US" sz="5500" b="1" spc="-220" dirty="0">
                <a:solidFill>
                  <a:srgbClr val="1FA1E4"/>
                </a:solidFill>
                <a:ea typeface="Gothic A1 Ultra-Bold"/>
              </a:rPr>
              <a:t>로그인</a:t>
            </a:r>
            <a:endParaRPr lang="en-US" sz="5500" spc="-220" dirty="0">
              <a:solidFill>
                <a:srgbClr val="1FA1E4"/>
              </a:solidFill>
              <a:ea typeface="Gothic A1 Ultra-Bold"/>
            </a:endParaRPr>
          </a:p>
        </p:txBody>
      </p:sp>
      <p:pic>
        <p:nvPicPr>
          <p:cNvPr id="16" name="그림 15" descr="스크린샷, 텍스트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CAEBDF2F-4E27-50BD-5796-439FF189CB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2479574"/>
            <a:ext cx="16983988" cy="653638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D11A37F0-2750-A619-0E2C-98A7C87811C7}"/>
              </a:ext>
            </a:extLst>
          </p:cNvPr>
          <p:cNvSpPr/>
          <p:nvPr/>
        </p:nvSpPr>
        <p:spPr>
          <a:xfrm>
            <a:off x="2362200" y="3695700"/>
            <a:ext cx="14401800" cy="1295400"/>
          </a:xfrm>
          <a:prstGeom prst="rect">
            <a:avLst/>
          </a:prstGeom>
          <a:noFill/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3177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-93237" y="-115661"/>
            <a:ext cx="18500217" cy="518101"/>
            <a:chOff x="0" y="0"/>
            <a:chExt cx="4872485" cy="13645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872485" cy="136455"/>
            </a:xfrm>
            <a:custGeom>
              <a:avLst/>
              <a:gdLst/>
              <a:ahLst/>
              <a:cxnLst/>
              <a:rect l="l" t="t" r="r" b="b"/>
              <a:pathLst>
                <a:path w="4872485" h="136455">
                  <a:moveTo>
                    <a:pt x="0" y="0"/>
                  </a:moveTo>
                  <a:lnTo>
                    <a:pt x="4872485" y="0"/>
                  </a:lnTo>
                  <a:lnTo>
                    <a:pt x="4872485" y="136455"/>
                  </a:lnTo>
                  <a:lnTo>
                    <a:pt x="0" y="136455"/>
                  </a:lnTo>
                  <a:close/>
                </a:path>
              </a:pathLst>
            </a:custGeom>
            <a:solidFill>
              <a:srgbClr val="1FA1E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28575"/>
              <a:ext cx="4872485" cy="1650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7" name="AutoShape 7"/>
          <p:cNvSpPr/>
          <p:nvPr/>
        </p:nvSpPr>
        <p:spPr>
          <a:xfrm>
            <a:off x="-294105" y="1479777"/>
            <a:ext cx="1335677" cy="0"/>
          </a:xfrm>
          <a:prstGeom prst="line">
            <a:avLst/>
          </a:prstGeom>
          <a:ln w="142875" cap="flat">
            <a:solidFill>
              <a:srgbClr val="0B3B7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2" name="TextBox 12"/>
          <p:cNvSpPr txBox="1"/>
          <p:nvPr/>
        </p:nvSpPr>
        <p:spPr>
          <a:xfrm>
            <a:off x="1286500" y="1017814"/>
            <a:ext cx="6609576" cy="846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ko-KR" altLang="en-US" sz="5500" b="1" spc="-220" dirty="0">
                <a:solidFill>
                  <a:srgbClr val="1FA1E4"/>
                </a:solidFill>
                <a:ea typeface="Gothic A1 Ultra-Bold"/>
              </a:rPr>
              <a:t>로그인</a:t>
            </a:r>
            <a:endParaRPr lang="en-US" sz="5500" spc="-220" dirty="0">
              <a:solidFill>
                <a:srgbClr val="1FA1E4"/>
              </a:solidFill>
              <a:ea typeface="Gothic A1 Ultra-Bold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6EBF157-74B0-F09A-6946-62D985D0AC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150" y="3152529"/>
            <a:ext cx="5372850" cy="176237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08A2792-D817-E6BB-75F2-E23331D6AD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0" y="3145960"/>
            <a:ext cx="12469965" cy="180047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FE4643B-89FC-025F-0233-7BB2C1E8DC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" y="6515100"/>
            <a:ext cx="10078857" cy="335326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300A254-9489-8F02-FDB8-833448F7A843}"/>
              </a:ext>
            </a:extLst>
          </p:cNvPr>
          <p:cNvSpPr txBox="1"/>
          <p:nvPr/>
        </p:nvSpPr>
        <p:spPr>
          <a:xfrm>
            <a:off x="1143000" y="2228081"/>
            <a:ext cx="131157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dirty="0"/>
              <a:t>MySQL</a:t>
            </a:r>
            <a:endParaRPr lang="ko-KR" altLang="en-US" sz="30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460CA59-1173-F606-06B4-15C821A9B6E9}"/>
              </a:ext>
            </a:extLst>
          </p:cNvPr>
          <p:cNvSpPr txBox="1"/>
          <p:nvPr/>
        </p:nvSpPr>
        <p:spPr>
          <a:xfrm>
            <a:off x="838200" y="5308074"/>
            <a:ext cx="127470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dirty="0"/>
              <a:t>Cookie</a:t>
            </a:r>
            <a:endParaRPr lang="ko-KR" altLang="en-US" sz="3000" b="1" dirty="0"/>
          </a:p>
        </p:txBody>
      </p:sp>
    </p:spTree>
    <p:extLst>
      <p:ext uri="{BB962C8B-B14F-4D97-AF65-F5344CB8AC3E}">
        <p14:creationId xmlns:p14="http://schemas.microsoft.com/office/powerpoint/2010/main" val="18188003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719673" y="326241"/>
            <a:ext cx="8615952" cy="10032583"/>
            <a:chOff x="0" y="0"/>
            <a:chExt cx="11487936" cy="13376778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23987" t="3733" r="27367" b="11925"/>
            <a:stretch>
              <a:fillRect/>
            </a:stretch>
          </p:blipFill>
          <p:spPr>
            <a:xfrm>
              <a:off x="0" y="0"/>
              <a:ext cx="11487936" cy="13376778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-93237" y="-115661"/>
            <a:ext cx="18500217" cy="518101"/>
            <a:chOff x="0" y="0"/>
            <a:chExt cx="4872485" cy="13645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872485" cy="136455"/>
            </a:xfrm>
            <a:custGeom>
              <a:avLst/>
              <a:gdLst/>
              <a:ahLst/>
              <a:cxnLst/>
              <a:rect l="l" t="t" r="r" b="b"/>
              <a:pathLst>
                <a:path w="4872485" h="136455">
                  <a:moveTo>
                    <a:pt x="0" y="0"/>
                  </a:moveTo>
                  <a:lnTo>
                    <a:pt x="4872485" y="0"/>
                  </a:lnTo>
                  <a:lnTo>
                    <a:pt x="4872485" y="136455"/>
                  </a:lnTo>
                  <a:lnTo>
                    <a:pt x="0" y="136455"/>
                  </a:lnTo>
                  <a:close/>
                </a:path>
              </a:pathLst>
            </a:custGeom>
            <a:solidFill>
              <a:srgbClr val="1FA1E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28575"/>
              <a:ext cx="4872485" cy="1650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7" name="AutoShape 7"/>
          <p:cNvSpPr/>
          <p:nvPr/>
        </p:nvSpPr>
        <p:spPr>
          <a:xfrm>
            <a:off x="-294105" y="1479777"/>
            <a:ext cx="1335677" cy="0"/>
          </a:xfrm>
          <a:prstGeom prst="line">
            <a:avLst/>
          </a:prstGeom>
          <a:ln w="142875" cap="flat">
            <a:solidFill>
              <a:srgbClr val="0B3B7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8" name="Group 8"/>
          <p:cNvGrpSpPr/>
          <p:nvPr/>
        </p:nvGrpSpPr>
        <p:grpSpPr>
          <a:xfrm>
            <a:off x="1273629" y="2087924"/>
            <a:ext cx="7905503" cy="4427176"/>
            <a:chOff x="0" y="-28575"/>
            <a:chExt cx="2082108" cy="538247"/>
          </a:xfrm>
        </p:grpSpPr>
        <p:sp>
          <p:nvSpPr>
            <p:cNvPr id="9" name="Freeform 9"/>
            <p:cNvSpPr/>
            <p:nvPr/>
          </p:nvSpPr>
          <p:spPr>
            <a:xfrm>
              <a:off x="9253" y="0"/>
              <a:ext cx="2072855" cy="509672"/>
            </a:xfrm>
            <a:custGeom>
              <a:avLst/>
              <a:gdLst/>
              <a:ahLst/>
              <a:cxnLst/>
              <a:rect l="l" t="t" r="r" b="b"/>
              <a:pathLst>
                <a:path w="2072855" h="509672">
                  <a:moveTo>
                    <a:pt x="0" y="0"/>
                  </a:moveTo>
                  <a:lnTo>
                    <a:pt x="2072855" y="0"/>
                  </a:lnTo>
                  <a:lnTo>
                    <a:pt x="2072855" y="509672"/>
                  </a:lnTo>
                  <a:lnTo>
                    <a:pt x="0" y="509672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2072855" cy="5382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286500" y="1017814"/>
            <a:ext cx="7552700" cy="8463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en-US" sz="5500" spc="-220" dirty="0" err="1">
                <a:solidFill>
                  <a:srgbClr val="1FA1E4"/>
                </a:solidFill>
                <a:ea typeface="Gothic A1 Ultra-Bold"/>
              </a:rPr>
              <a:t>로그인</a:t>
            </a:r>
            <a:r>
              <a:rPr lang="en-US" sz="5500" spc="-220" dirty="0">
                <a:solidFill>
                  <a:srgbClr val="1FA1E4"/>
                </a:solidFill>
                <a:ea typeface="Gothic A1 Ultra-Bold"/>
              </a:rPr>
              <a:t> – </a:t>
            </a:r>
            <a:r>
              <a:rPr lang="ko-KR" altLang="en-US" sz="5500" spc="-220" dirty="0">
                <a:solidFill>
                  <a:srgbClr val="1FA1E4"/>
                </a:solidFill>
                <a:ea typeface="Gothic A1 Ultra-Bold"/>
              </a:rPr>
              <a:t>비밀번호 찾기</a:t>
            </a:r>
            <a:endParaRPr lang="en-US" sz="5500" spc="-220" dirty="0">
              <a:solidFill>
                <a:srgbClr val="1FA1E4"/>
              </a:solidFill>
              <a:ea typeface="Gothic A1 Ultra-Bold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C0FBB87-0803-D2FB-DD9D-5483C3D784F7}"/>
              </a:ext>
            </a:extLst>
          </p:cNvPr>
          <p:cNvSpPr txBox="1"/>
          <p:nvPr/>
        </p:nvSpPr>
        <p:spPr>
          <a:xfrm>
            <a:off x="1676400" y="3009900"/>
            <a:ext cx="71628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2500" b="1" dirty="0" err="1"/>
              <a:t>정규식</a:t>
            </a:r>
            <a:r>
              <a:rPr lang="ko-KR" altLang="en-US" sz="2500" b="1" dirty="0"/>
              <a:t> 사용</a:t>
            </a:r>
            <a:endParaRPr lang="en-US" altLang="ko-KR" sz="2500" b="1" dirty="0"/>
          </a:p>
          <a:p>
            <a:pPr lvl="1"/>
            <a:endParaRPr lang="en-US" altLang="ko-KR" sz="2000" dirty="0"/>
          </a:p>
          <a:p>
            <a:pPr marL="800100" lvl="1" indent="-342900">
              <a:buAutoNum type="arabicParenR"/>
            </a:pPr>
            <a:r>
              <a:rPr lang="ko-KR" altLang="en-US" sz="2000" dirty="0"/>
              <a:t>비밀번호</a:t>
            </a:r>
            <a:endParaRPr lang="en-US" altLang="ko-KR" sz="2000" dirty="0"/>
          </a:p>
          <a:p>
            <a:pPr marL="800100" lvl="1" indent="-342900">
              <a:buAutoNum type="arabicParenR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sz="2500" b="1" dirty="0"/>
              <a:t>이메일 수신</a:t>
            </a:r>
            <a:endParaRPr lang="en-US" altLang="ko-KR" sz="2500" b="1" dirty="0"/>
          </a:p>
          <a:p>
            <a:pPr lvl="1"/>
            <a:endParaRPr lang="en-US" altLang="ko-KR" sz="2000" dirty="0"/>
          </a:p>
          <a:p>
            <a:pPr marL="914400" lvl="1" indent="-457200">
              <a:buAutoNum type="arabicParenR"/>
            </a:pPr>
            <a:r>
              <a:rPr lang="ko-KR" altLang="en-US" sz="2000" dirty="0"/>
              <a:t>비밀번호 복호화가 불가능 하므로 정규식에 맞는 </a:t>
            </a:r>
            <a:r>
              <a:rPr lang="ko-KR" altLang="en-US" sz="2000" dirty="0" err="1"/>
              <a:t>랜덤한</a:t>
            </a:r>
            <a:r>
              <a:rPr lang="ko-KR" altLang="en-US" sz="2000" dirty="0"/>
              <a:t> 비밀번호 생성 후 보내주기</a:t>
            </a:r>
            <a:endParaRPr lang="en-US" altLang="ko-KR" sz="2000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7D778534-4139-C982-4FC8-9DBDAFEEAD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6600" y="2705100"/>
            <a:ext cx="6400800" cy="36576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4C0ED32-B75D-D95C-560C-7476C0F1D9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96600" y="2705100"/>
            <a:ext cx="64008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220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719673" y="326241"/>
            <a:ext cx="8615952" cy="10032583"/>
            <a:chOff x="0" y="0"/>
            <a:chExt cx="11487936" cy="13376778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23987" t="3733" r="27367" b="11925"/>
            <a:stretch>
              <a:fillRect/>
            </a:stretch>
          </p:blipFill>
          <p:spPr>
            <a:xfrm>
              <a:off x="0" y="0"/>
              <a:ext cx="11487936" cy="13376778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-93237" y="-115661"/>
            <a:ext cx="18500217" cy="518101"/>
            <a:chOff x="0" y="0"/>
            <a:chExt cx="4872485" cy="13645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872485" cy="136455"/>
            </a:xfrm>
            <a:custGeom>
              <a:avLst/>
              <a:gdLst/>
              <a:ahLst/>
              <a:cxnLst/>
              <a:rect l="l" t="t" r="r" b="b"/>
              <a:pathLst>
                <a:path w="4872485" h="136455">
                  <a:moveTo>
                    <a:pt x="0" y="0"/>
                  </a:moveTo>
                  <a:lnTo>
                    <a:pt x="4872485" y="0"/>
                  </a:lnTo>
                  <a:lnTo>
                    <a:pt x="4872485" y="136455"/>
                  </a:lnTo>
                  <a:lnTo>
                    <a:pt x="0" y="136455"/>
                  </a:lnTo>
                  <a:close/>
                </a:path>
              </a:pathLst>
            </a:custGeom>
            <a:solidFill>
              <a:srgbClr val="1FA1E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28575"/>
              <a:ext cx="4872485" cy="1650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7" name="AutoShape 7"/>
          <p:cNvSpPr/>
          <p:nvPr/>
        </p:nvSpPr>
        <p:spPr>
          <a:xfrm>
            <a:off x="-294105" y="1479777"/>
            <a:ext cx="1335677" cy="0"/>
          </a:xfrm>
          <a:prstGeom prst="line">
            <a:avLst/>
          </a:prstGeom>
          <a:ln w="142875" cap="flat">
            <a:solidFill>
              <a:srgbClr val="0B3B7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8" name="Group 8"/>
          <p:cNvGrpSpPr/>
          <p:nvPr/>
        </p:nvGrpSpPr>
        <p:grpSpPr>
          <a:xfrm>
            <a:off x="1273629" y="2479941"/>
            <a:ext cx="7870371" cy="1063360"/>
            <a:chOff x="0" y="0"/>
            <a:chExt cx="2072855" cy="50967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072855" cy="509672"/>
            </a:xfrm>
            <a:custGeom>
              <a:avLst/>
              <a:gdLst/>
              <a:ahLst/>
              <a:cxnLst/>
              <a:rect l="l" t="t" r="r" b="b"/>
              <a:pathLst>
                <a:path w="2072855" h="509672">
                  <a:moveTo>
                    <a:pt x="0" y="0"/>
                  </a:moveTo>
                  <a:lnTo>
                    <a:pt x="2072855" y="0"/>
                  </a:lnTo>
                  <a:lnTo>
                    <a:pt x="2072855" y="509672"/>
                  </a:lnTo>
                  <a:lnTo>
                    <a:pt x="0" y="509672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2072855" cy="5382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1273629" y="5342532"/>
            <a:ext cx="4957437" cy="4227702"/>
          </a:xfrm>
          <a:custGeom>
            <a:avLst/>
            <a:gdLst/>
            <a:ahLst/>
            <a:cxnLst/>
            <a:rect l="l" t="t" r="r" b="b"/>
            <a:pathLst>
              <a:path w="4957437" h="4227702">
                <a:moveTo>
                  <a:pt x="0" y="0"/>
                </a:moveTo>
                <a:lnTo>
                  <a:pt x="4957436" y="0"/>
                </a:lnTo>
                <a:lnTo>
                  <a:pt x="4957436" y="4227702"/>
                </a:lnTo>
                <a:lnTo>
                  <a:pt x="0" y="42277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2" name="TextBox 12"/>
          <p:cNvSpPr txBox="1"/>
          <p:nvPr/>
        </p:nvSpPr>
        <p:spPr>
          <a:xfrm>
            <a:off x="1286500" y="1017814"/>
            <a:ext cx="6609576" cy="846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en-US" sz="5500" b="1" spc="-220" dirty="0">
                <a:solidFill>
                  <a:srgbClr val="1FA1E4"/>
                </a:solidFill>
                <a:ea typeface="Gothic A1 Ultra-Bold"/>
              </a:rPr>
              <a:t>JWT</a:t>
            </a:r>
            <a:r>
              <a:rPr lang="en-US" sz="5500" spc="-220" dirty="0">
                <a:solidFill>
                  <a:srgbClr val="1FA1E4"/>
                </a:solidFill>
                <a:ea typeface="Gothic A1 Ultra-Bold"/>
              </a:rPr>
              <a:t> </a:t>
            </a:r>
            <a:r>
              <a:rPr lang="ko-KR" altLang="en-US" sz="5500" spc="-220" dirty="0">
                <a:solidFill>
                  <a:srgbClr val="1FA1E4"/>
                </a:solidFill>
                <a:ea typeface="Gothic A1 Ultra-Bold"/>
              </a:rPr>
              <a:t>인증</a:t>
            </a:r>
            <a:endParaRPr lang="en-US" sz="5500" spc="-220" dirty="0">
              <a:solidFill>
                <a:srgbClr val="1FA1E4"/>
              </a:solidFill>
              <a:ea typeface="Gothic A1 Ultra-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363730" y="2624560"/>
            <a:ext cx="7340264" cy="4461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88" lvl="1" indent="-226694" algn="just">
              <a:lnSpc>
                <a:spcPts val="3884"/>
              </a:lnSpc>
              <a:buFont typeface="Arial"/>
              <a:buChar char="•"/>
            </a:pPr>
            <a:r>
              <a:rPr lang="en-US" sz="2099" spc="-52" dirty="0">
                <a:solidFill>
                  <a:srgbClr val="494949"/>
                </a:solidFill>
                <a:ea typeface="Gothic A1 Light Bold"/>
              </a:rPr>
              <a:t>JWT </a:t>
            </a:r>
            <a:r>
              <a:rPr lang="ko-KR" altLang="en-US" sz="2099" spc="-52" dirty="0">
                <a:solidFill>
                  <a:srgbClr val="494949"/>
                </a:solidFill>
                <a:ea typeface="Gothic A1 Light Bold"/>
              </a:rPr>
              <a:t>토큰 발급 및 인증</a:t>
            </a:r>
            <a:endParaRPr lang="en-US" sz="2099" spc="-52" dirty="0">
              <a:solidFill>
                <a:srgbClr val="494949"/>
              </a:solidFill>
              <a:ea typeface="Gothic A1 Light Bold"/>
            </a:endParaRPr>
          </a:p>
        </p:txBody>
      </p:sp>
      <p:pic>
        <p:nvPicPr>
          <p:cNvPr id="16" name="그림 15" descr="스크린샷, 텍스트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CAEBDF2F-4E27-50BD-5796-439FF189CB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3240872"/>
            <a:ext cx="6102177" cy="2348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6256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719673" y="326241"/>
            <a:ext cx="8615952" cy="10032583"/>
            <a:chOff x="0" y="0"/>
            <a:chExt cx="11487936" cy="13376778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23987" t="3733" r="27367" b="11925"/>
            <a:stretch>
              <a:fillRect/>
            </a:stretch>
          </p:blipFill>
          <p:spPr>
            <a:xfrm>
              <a:off x="0" y="0"/>
              <a:ext cx="11487936" cy="13376778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-93237" y="-115661"/>
            <a:ext cx="18500217" cy="518101"/>
            <a:chOff x="0" y="0"/>
            <a:chExt cx="4872485" cy="13645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872485" cy="136455"/>
            </a:xfrm>
            <a:custGeom>
              <a:avLst/>
              <a:gdLst/>
              <a:ahLst/>
              <a:cxnLst/>
              <a:rect l="l" t="t" r="r" b="b"/>
              <a:pathLst>
                <a:path w="4872485" h="136455">
                  <a:moveTo>
                    <a:pt x="0" y="0"/>
                  </a:moveTo>
                  <a:lnTo>
                    <a:pt x="4872485" y="0"/>
                  </a:lnTo>
                  <a:lnTo>
                    <a:pt x="4872485" y="136455"/>
                  </a:lnTo>
                  <a:lnTo>
                    <a:pt x="0" y="136455"/>
                  </a:lnTo>
                  <a:close/>
                </a:path>
              </a:pathLst>
            </a:custGeom>
            <a:solidFill>
              <a:srgbClr val="1FA1E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28575"/>
              <a:ext cx="4872485" cy="1650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7" name="AutoShape 7"/>
          <p:cNvSpPr/>
          <p:nvPr/>
        </p:nvSpPr>
        <p:spPr>
          <a:xfrm>
            <a:off x="-294105" y="1479777"/>
            <a:ext cx="1335677" cy="0"/>
          </a:xfrm>
          <a:prstGeom prst="line">
            <a:avLst/>
          </a:prstGeom>
          <a:ln w="142875" cap="flat">
            <a:solidFill>
              <a:srgbClr val="0B3B7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2" name="TextBox 12"/>
          <p:cNvSpPr txBox="1"/>
          <p:nvPr/>
        </p:nvSpPr>
        <p:spPr>
          <a:xfrm>
            <a:off x="1286500" y="1017814"/>
            <a:ext cx="6609576" cy="846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en-US" sz="5500" b="1" spc="-220" dirty="0">
                <a:solidFill>
                  <a:srgbClr val="1FA1E4"/>
                </a:solidFill>
                <a:ea typeface="Gothic A1 Ultra-Bold"/>
              </a:rPr>
              <a:t>JWT</a:t>
            </a:r>
            <a:r>
              <a:rPr lang="en-US" sz="5500" spc="-220" dirty="0">
                <a:solidFill>
                  <a:srgbClr val="1FA1E4"/>
                </a:solidFill>
                <a:ea typeface="Gothic A1 Ultra-Bold"/>
              </a:rPr>
              <a:t> </a:t>
            </a:r>
            <a:r>
              <a:rPr lang="ko-KR" altLang="en-US" sz="5500" spc="-220" dirty="0">
                <a:solidFill>
                  <a:srgbClr val="1FA1E4"/>
                </a:solidFill>
                <a:ea typeface="Gothic A1 Ultra-Bold"/>
              </a:rPr>
              <a:t>인증</a:t>
            </a:r>
            <a:endParaRPr lang="en-US" sz="5500" spc="-220" dirty="0">
              <a:solidFill>
                <a:srgbClr val="1FA1E4"/>
              </a:solidFill>
              <a:ea typeface="Gothic A1 Ultra-Bold"/>
            </a:endParaRPr>
          </a:p>
        </p:txBody>
      </p:sp>
      <p:pic>
        <p:nvPicPr>
          <p:cNvPr id="16" name="그림 15" descr="스크린샷, 텍스트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CAEBDF2F-4E27-50BD-5796-439FF189CB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3240872"/>
            <a:ext cx="6102177" cy="2348457"/>
          </a:xfrm>
          <a:prstGeom prst="rect">
            <a:avLst/>
          </a:prstGeom>
        </p:spPr>
      </p:pic>
      <p:grpSp>
        <p:nvGrpSpPr>
          <p:cNvPr id="14" name="Group 8">
            <a:extLst>
              <a:ext uri="{FF2B5EF4-FFF2-40B4-BE49-F238E27FC236}">
                <a16:creationId xmlns:a16="http://schemas.microsoft.com/office/drawing/2014/main" id="{1DA36522-F372-B6D5-2690-6944419EA26D}"/>
              </a:ext>
            </a:extLst>
          </p:cNvPr>
          <p:cNvGrpSpPr/>
          <p:nvPr/>
        </p:nvGrpSpPr>
        <p:grpSpPr>
          <a:xfrm>
            <a:off x="1286500" y="2479574"/>
            <a:ext cx="7870371" cy="7006959"/>
            <a:chOff x="0" y="0"/>
            <a:chExt cx="2072855" cy="509672"/>
          </a:xfrm>
        </p:grpSpPr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F5079CAB-DFD3-B243-C158-FAD592ABC6BD}"/>
                </a:ext>
              </a:extLst>
            </p:cNvPr>
            <p:cNvSpPr/>
            <p:nvPr/>
          </p:nvSpPr>
          <p:spPr>
            <a:xfrm>
              <a:off x="0" y="0"/>
              <a:ext cx="2072855" cy="509672"/>
            </a:xfrm>
            <a:custGeom>
              <a:avLst/>
              <a:gdLst/>
              <a:ahLst/>
              <a:cxnLst/>
              <a:rect l="l" t="t" r="r" b="b"/>
              <a:pathLst>
                <a:path w="2072855" h="509672">
                  <a:moveTo>
                    <a:pt x="0" y="0"/>
                  </a:moveTo>
                  <a:lnTo>
                    <a:pt x="2072855" y="0"/>
                  </a:lnTo>
                  <a:lnTo>
                    <a:pt x="2072855" y="509672"/>
                  </a:lnTo>
                  <a:lnTo>
                    <a:pt x="0" y="509672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" name="TextBox 10">
              <a:extLst>
                <a:ext uri="{FF2B5EF4-FFF2-40B4-BE49-F238E27FC236}">
                  <a16:creationId xmlns:a16="http://schemas.microsoft.com/office/drawing/2014/main" id="{06EFFB42-1ECB-51D8-3B66-FF0A7A0CE8CB}"/>
                </a:ext>
              </a:extLst>
            </p:cNvPr>
            <p:cNvSpPr txBox="1"/>
            <p:nvPr/>
          </p:nvSpPr>
          <p:spPr>
            <a:xfrm>
              <a:off x="0" y="-28575"/>
              <a:ext cx="2072855" cy="5382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A67E1A35-AA2F-9FDA-B427-48ED9B071348}"/>
              </a:ext>
            </a:extLst>
          </p:cNvPr>
          <p:cNvSpPr txBox="1"/>
          <p:nvPr/>
        </p:nvSpPr>
        <p:spPr>
          <a:xfrm>
            <a:off x="1981200" y="2933700"/>
            <a:ext cx="6554025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2500" b="1" dirty="0"/>
              <a:t>접근 시 인증이 </a:t>
            </a:r>
            <a:r>
              <a:rPr lang="ko-KR" altLang="en-US" sz="2500" b="1" dirty="0" err="1"/>
              <a:t>필요없는</a:t>
            </a:r>
            <a:r>
              <a:rPr lang="ko-KR" altLang="en-US" sz="2500" b="1" dirty="0"/>
              <a:t> </a:t>
            </a:r>
            <a:r>
              <a:rPr lang="en-US" altLang="ko-KR" sz="2500" b="1" dirty="0"/>
              <a:t>URL</a:t>
            </a:r>
            <a:r>
              <a:rPr lang="ko-KR" altLang="en-US" sz="2500" b="1" dirty="0"/>
              <a:t>과 정적 리소스 인증 건너뛰기</a:t>
            </a:r>
            <a:endParaRPr lang="en-US" altLang="ko-KR" sz="2500" b="1" dirty="0"/>
          </a:p>
          <a:p>
            <a:pPr lvl="1"/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sz="2500" b="1" dirty="0" err="1"/>
              <a:t>엑세스</a:t>
            </a:r>
            <a:r>
              <a:rPr lang="ko-KR" altLang="en-US" sz="2500" b="1" dirty="0"/>
              <a:t> 토큰이 있는 경우 </a:t>
            </a:r>
            <a:r>
              <a:rPr lang="en-US" altLang="ko-KR" sz="2500" b="1" dirty="0"/>
              <a:t>( </a:t>
            </a:r>
            <a:r>
              <a:rPr lang="ko-KR" altLang="en-US" sz="2500" b="1" dirty="0" err="1"/>
              <a:t>리프레시</a:t>
            </a:r>
            <a:r>
              <a:rPr lang="ko-KR" altLang="en-US" sz="2500" b="1" dirty="0"/>
              <a:t> 토큰도 있는 경우 포함</a:t>
            </a:r>
            <a:r>
              <a:rPr lang="en-US" altLang="ko-KR" sz="2500" b="1" dirty="0"/>
              <a:t>)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800100" lvl="1" indent="-342900">
              <a:buAutoNum type="arabicParenR"/>
            </a:pPr>
            <a:r>
              <a:rPr lang="ko-KR" altLang="en-US" sz="2000" dirty="0" err="1"/>
              <a:t>엑세스</a:t>
            </a:r>
            <a:r>
              <a:rPr lang="ko-KR" altLang="en-US" sz="2000" dirty="0"/>
              <a:t> 토큰이 맞는지 확인 후 인증</a:t>
            </a:r>
            <a:endParaRPr lang="en-US" altLang="ko-KR" sz="2000" dirty="0"/>
          </a:p>
          <a:p>
            <a:pPr lvl="1"/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sz="2500" b="1" dirty="0" err="1"/>
              <a:t>리프레시</a:t>
            </a:r>
            <a:r>
              <a:rPr lang="ko-KR" altLang="en-US" sz="2500" b="1" dirty="0"/>
              <a:t> 토큰만 </a:t>
            </a:r>
            <a:r>
              <a:rPr lang="ko-KR" altLang="en-US" sz="2500" b="1" dirty="0" err="1"/>
              <a:t>있는경우</a:t>
            </a:r>
            <a:endParaRPr lang="en-US" altLang="ko-KR" sz="2500" b="1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800100" lvl="1" indent="-342900">
              <a:buAutoNum type="arabicParenR"/>
            </a:pPr>
            <a:r>
              <a:rPr lang="ko-KR" altLang="en-US" sz="2000" dirty="0" err="1"/>
              <a:t>리프레시</a:t>
            </a:r>
            <a:r>
              <a:rPr lang="ko-KR" altLang="en-US" sz="2000" dirty="0"/>
              <a:t> 토큰이 유효하다면</a:t>
            </a:r>
            <a:endParaRPr lang="en-US" altLang="ko-KR" sz="2000" dirty="0"/>
          </a:p>
          <a:p>
            <a:pPr marL="800100" lvl="1" indent="-342900">
              <a:buAutoNum type="arabicParenR"/>
            </a:pPr>
            <a:r>
              <a:rPr lang="ko-KR" altLang="en-US" sz="2000" dirty="0" err="1"/>
              <a:t>엑세스</a:t>
            </a:r>
            <a:r>
              <a:rPr lang="ko-KR" altLang="en-US" sz="2000" dirty="0"/>
              <a:t> 토큰과 </a:t>
            </a:r>
            <a:r>
              <a:rPr lang="ko-KR" altLang="en-US" sz="2000" dirty="0" err="1"/>
              <a:t>리프레시</a:t>
            </a:r>
            <a:r>
              <a:rPr lang="ko-KR" altLang="en-US" sz="2000" dirty="0"/>
              <a:t> 토큰을 생성 후</a:t>
            </a:r>
            <a:endParaRPr lang="en-US" altLang="ko-KR" sz="2000" dirty="0"/>
          </a:p>
          <a:p>
            <a:pPr marL="800100" lvl="1" indent="-342900">
              <a:buAutoNum type="arabicParenR"/>
            </a:pPr>
            <a:r>
              <a:rPr lang="ko-KR" altLang="en-US" sz="2000" dirty="0" err="1"/>
              <a:t>리프레시</a:t>
            </a:r>
            <a:r>
              <a:rPr lang="ko-KR" altLang="en-US" sz="2000" dirty="0"/>
              <a:t> 토큰을 </a:t>
            </a:r>
            <a:r>
              <a:rPr lang="en-US" altLang="ko-KR" sz="2000" dirty="0"/>
              <a:t>DB</a:t>
            </a:r>
            <a:r>
              <a:rPr lang="ko-KR" altLang="en-US" sz="2000" dirty="0"/>
              <a:t>에 저장</a:t>
            </a:r>
            <a:endParaRPr lang="en-US" altLang="ko-KR" sz="2000" dirty="0"/>
          </a:p>
          <a:p>
            <a:pPr marL="800100" lvl="1" indent="-342900">
              <a:buAutoNum type="arabicParenR"/>
            </a:pPr>
            <a:r>
              <a:rPr lang="ko-KR" altLang="en-US" sz="2000" dirty="0"/>
              <a:t>클라이언트에게 </a:t>
            </a:r>
            <a:r>
              <a:rPr lang="ko-KR" altLang="en-US" sz="2000" dirty="0" err="1"/>
              <a:t>엑세스</a:t>
            </a:r>
            <a:r>
              <a:rPr lang="ko-KR" altLang="en-US" sz="2000" dirty="0"/>
              <a:t> 토큰과 </a:t>
            </a:r>
            <a:r>
              <a:rPr lang="ko-KR" altLang="en-US" sz="2000" dirty="0" err="1"/>
              <a:t>리프레시</a:t>
            </a:r>
            <a:r>
              <a:rPr lang="ko-KR" altLang="en-US" sz="2000" dirty="0"/>
              <a:t> 토큰 보내주기</a:t>
            </a:r>
            <a:endParaRPr lang="en-US" altLang="ko-KR" sz="2000" dirty="0"/>
          </a:p>
          <a:p>
            <a:pPr lvl="1"/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sz="2500" b="1" dirty="0"/>
              <a:t>둘 다 없는 경우</a:t>
            </a:r>
            <a:endParaRPr lang="en-US" altLang="ko-KR" sz="2500" b="1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lvl="1"/>
            <a:r>
              <a:rPr lang="en-US" altLang="ko-KR" dirty="0"/>
              <a:t>- </a:t>
            </a:r>
            <a:r>
              <a:rPr lang="ko-KR" altLang="en-US" sz="2000" dirty="0" err="1"/>
              <a:t>엑세스</a:t>
            </a:r>
            <a:r>
              <a:rPr lang="ko-KR" altLang="en-US" sz="2000" dirty="0"/>
              <a:t> 거부</a:t>
            </a:r>
          </a:p>
        </p:txBody>
      </p:sp>
    </p:spTree>
    <p:extLst>
      <p:ext uri="{BB962C8B-B14F-4D97-AF65-F5344CB8AC3E}">
        <p14:creationId xmlns:p14="http://schemas.microsoft.com/office/powerpoint/2010/main" val="146008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-93237" y="-115661"/>
            <a:ext cx="18500217" cy="518101"/>
            <a:chOff x="0" y="0"/>
            <a:chExt cx="4872485" cy="13645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872485" cy="136455"/>
            </a:xfrm>
            <a:custGeom>
              <a:avLst/>
              <a:gdLst/>
              <a:ahLst/>
              <a:cxnLst/>
              <a:rect l="l" t="t" r="r" b="b"/>
              <a:pathLst>
                <a:path w="4872485" h="136455">
                  <a:moveTo>
                    <a:pt x="0" y="0"/>
                  </a:moveTo>
                  <a:lnTo>
                    <a:pt x="4872485" y="0"/>
                  </a:lnTo>
                  <a:lnTo>
                    <a:pt x="4872485" y="136455"/>
                  </a:lnTo>
                  <a:lnTo>
                    <a:pt x="0" y="136455"/>
                  </a:lnTo>
                  <a:close/>
                </a:path>
              </a:pathLst>
            </a:custGeom>
            <a:solidFill>
              <a:srgbClr val="1FA1E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28575"/>
              <a:ext cx="4872485" cy="1650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7" name="AutoShape 7"/>
          <p:cNvSpPr/>
          <p:nvPr/>
        </p:nvSpPr>
        <p:spPr>
          <a:xfrm>
            <a:off x="-294105" y="1479777"/>
            <a:ext cx="1335677" cy="0"/>
          </a:xfrm>
          <a:prstGeom prst="line">
            <a:avLst/>
          </a:prstGeom>
          <a:ln w="142875" cap="flat">
            <a:solidFill>
              <a:srgbClr val="0B3B7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2" name="TextBox 12"/>
          <p:cNvSpPr txBox="1"/>
          <p:nvPr/>
        </p:nvSpPr>
        <p:spPr>
          <a:xfrm>
            <a:off x="1286500" y="1017814"/>
            <a:ext cx="6609576" cy="846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en-US" sz="5500" b="1" spc="-220" dirty="0">
                <a:solidFill>
                  <a:srgbClr val="1FA1E4"/>
                </a:solidFill>
                <a:ea typeface="Gothic A1 Ultra-Bold"/>
              </a:rPr>
              <a:t>JWT</a:t>
            </a:r>
            <a:r>
              <a:rPr lang="en-US" sz="5500" spc="-220" dirty="0">
                <a:solidFill>
                  <a:srgbClr val="1FA1E4"/>
                </a:solidFill>
                <a:ea typeface="Gothic A1 Ultra-Bold"/>
              </a:rPr>
              <a:t> </a:t>
            </a:r>
            <a:r>
              <a:rPr lang="ko-KR" altLang="en-US" sz="5500" spc="-220" dirty="0">
                <a:solidFill>
                  <a:srgbClr val="1FA1E4"/>
                </a:solidFill>
                <a:ea typeface="Gothic A1 Ultra-Bold"/>
              </a:rPr>
              <a:t>인증</a:t>
            </a:r>
            <a:endParaRPr lang="en-US" sz="5500" spc="-220" dirty="0">
              <a:solidFill>
                <a:srgbClr val="1FA1E4"/>
              </a:solidFill>
              <a:ea typeface="Gothic A1 Ultra-Bold"/>
            </a:endParaRPr>
          </a:p>
        </p:txBody>
      </p:sp>
      <p:pic>
        <p:nvPicPr>
          <p:cNvPr id="16" name="그림 15" descr="스크린샷, 텍스트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CAEBDF2F-4E27-50BD-5796-439FF189CB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2479574"/>
            <a:ext cx="16983988" cy="653638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D11A37F0-2750-A619-0E2C-98A7C87811C7}"/>
              </a:ext>
            </a:extLst>
          </p:cNvPr>
          <p:cNvSpPr/>
          <p:nvPr/>
        </p:nvSpPr>
        <p:spPr>
          <a:xfrm>
            <a:off x="3962400" y="4838700"/>
            <a:ext cx="12877800" cy="4430486"/>
          </a:xfrm>
          <a:prstGeom prst="rect">
            <a:avLst/>
          </a:prstGeom>
          <a:noFill/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98586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391650" y="1151164"/>
            <a:ext cx="8648700" cy="8419070"/>
            <a:chOff x="0" y="0"/>
            <a:chExt cx="11531600" cy="11225427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t="259" b="259"/>
            <a:stretch>
              <a:fillRect/>
            </a:stretch>
          </p:blipFill>
          <p:spPr>
            <a:xfrm>
              <a:off x="0" y="0"/>
              <a:ext cx="11531600" cy="11225427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-106109" y="-115661"/>
            <a:ext cx="18500217" cy="518101"/>
            <a:chOff x="0" y="0"/>
            <a:chExt cx="4872485" cy="13645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872485" cy="136455"/>
            </a:xfrm>
            <a:custGeom>
              <a:avLst/>
              <a:gdLst/>
              <a:ahLst/>
              <a:cxnLst/>
              <a:rect l="l" t="t" r="r" b="b"/>
              <a:pathLst>
                <a:path w="4872485" h="136455">
                  <a:moveTo>
                    <a:pt x="0" y="0"/>
                  </a:moveTo>
                  <a:lnTo>
                    <a:pt x="4872485" y="0"/>
                  </a:lnTo>
                  <a:lnTo>
                    <a:pt x="4872485" y="136455"/>
                  </a:lnTo>
                  <a:lnTo>
                    <a:pt x="0" y="136455"/>
                  </a:lnTo>
                  <a:close/>
                </a:path>
              </a:pathLst>
            </a:custGeom>
            <a:solidFill>
              <a:srgbClr val="1FA1E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28575"/>
              <a:ext cx="4872485" cy="1650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7" name="AutoShape 7"/>
          <p:cNvSpPr/>
          <p:nvPr/>
        </p:nvSpPr>
        <p:spPr>
          <a:xfrm>
            <a:off x="-306977" y="1479777"/>
            <a:ext cx="1335677" cy="0"/>
          </a:xfrm>
          <a:prstGeom prst="line">
            <a:avLst/>
          </a:prstGeom>
          <a:ln w="142875" cap="flat">
            <a:solidFill>
              <a:srgbClr val="0B3B7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8" name="AutoShape 8"/>
          <p:cNvSpPr/>
          <p:nvPr/>
        </p:nvSpPr>
        <p:spPr>
          <a:xfrm>
            <a:off x="-306977" y="5679787"/>
            <a:ext cx="1335677" cy="0"/>
          </a:xfrm>
          <a:prstGeom prst="line">
            <a:avLst/>
          </a:prstGeom>
          <a:ln w="142875" cap="flat">
            <a:solidFill>
              <a:srgbClr val="0B3B7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9" name="Group 9"/>
          <p:cNvGrpSpPr/>
          <p:nvPr/>
        </p:nvGrpSpPr>
        <p:grpSpPr>
          <a:xfrm>
            <a:off x="1273629" y="2196764"/>
            <a:ext cx="7870371" cy="1935161"/>
            <a:chOff x="0" y="0"/>
            <a:chExt cx="2072855" cy="50967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072855" cy="509672"/>
            </a:xfrm>
            <a:custGeom>
              <a:avLst/>
              <a:gdLst/>
              <a:ahLst/>
              <a:cxnLst/>
              <a:rect l="l" t="t" r="r" b="b"/>
              <a:pathLst>
                <a:path w="2072855" h="509672">
                  <a:moveTo>
                    <a:pt x="0" y="0"/>
                  </a:moveTo>
                  <a:lnTo>
                    <a:pt x="2072855" y="0"/>
                  </a:lnTo>
                  <a:lnTo>
                    <a:pt x="2072855" y="509672"/>
                  </a:lnTo>
                  <a:lnTo>
                    <a:pt x="0" y="509672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28575"/>
              <a:ext cx="2072855" cy="5382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273629" y="6398924"/>
            <a:ext cx="7870371" cy="1935161"/>
            <a:chOff x="0" y="0"/>
            <a:chExt cx="2072855" cy="50967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072855" cy="509672"/>
            </a:xfrm>
            <a:custGeom>
              <a:avLst/>
              <a:gdLst/>
              <a:ahLst/>
              <a:cxnLst/>
              <a:rect l="l" t="t" r="r" b="b"/>
              <a:pathLst>
                <a:path w="2072855" h="509672">
                  <a:moveTo>
                    <a:pt x="0" y="0"/>
                  </a:moveTo>
                  <a:lnTo>
                    <a:pt x="2072855" y="0"/>
                  </a:lnTo>
                  <a:lnTo>
                    <a:pt x="2072855" y="509672"/>
                  </a:lnTo>
                  <a:lnTo>
                    <a:pt x="0" y="509672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28575"/>
              <a:ext cx="2072855" cy="5382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273629" y="1017814"/>
            <a:ext cx="6609576" cy="971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en-US" sz="5500" spc="-220" dirty="0" err="1">
                <a:solidFill>
                  <a:srgbClr val="1FA1E4"/>
                </a:solidFill>
                <a:ea typeface="Gothic A1 Ultra-Bold"/>
              </a:rPr>
              <a:t>작품</a:t>
            </a:r>
            <a:r>
              <a:rPr lang="en-US" sz="5500" spc="-220" dirty="0">
                <a:solidFill>
                  <a:srgbClr val="1FA1E4"/>
                </a:solidFill>
                <a:ea typeface="Gothic A1 Ultra-Bold"/>
              </a:rPr>
              <a:t> </a:t>
            </a:r>
            <a:r>
              <a:rPr lang="en-US" sz="5500" spc="-220" dirty="0" err="1">
                <a:solidFill>
                  <a:srgbClr val="1FA1E4"/>
                </a:solidFill>
                <a:ea typeface="Gothic A1 Ultra-Bold"/>
              </a:rPr>
              <a:t>설명</a:t>
            </a:r>
            <a:endParaRPr lang="en-US" sz="5500" spc="-220" dirty="0">
              <a:solidFill>
                <a:srgbClr val="1FA1E4"/>
              </a:solidFill>
              <a:ea typeface="Gothic A1 Ultra-Bold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273629" y="5236874"/>
            <a:ext cx="6609576" cy="952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599"/>
              </a:lnSpc>
              <a:spcBef>
                <a:spcPct val="0"/>
              </a:spcBef>
            </a:pPr>
            <a:r>
              <a:rPr lang="en-US" sz="5499" spc="-219" dirty="0" err="1">
                <a:solidFill>
                  <a:srgbClr val="1FA1E4"/>
                </a:solidFill>
                <a:ea typeface="Gothic A1 Ultra-Bold"/>
              </a:rPr>
              <a:t>목표</a:t>
            </a:r>
            <a:endParaRPr lang="en-US" sz="5499" spc="-219" dirty="0">
              <a:solidFill>
                <a:srgbClr val="1FA1E4"/>
              </a:solidFill>
              <a:ea typeface="Gothic A1 Ultra-Bold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522108" y="2370511"/>
            <a:ext cx="7340264" cy="1602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sz="1800" spc="-44" dirty="0">
                <a:solidFill>
                  <a:srgbClr val="494949"/>
                </a:solidFill>
                <a:latin typeface="Gothic A1 Medium"/>
                <a:ea typeface="Gothic A1 Medium"/>
              </a:rPr>
              <a:t>JWT (JSON Web Token) </a:t>
            </a:r>
            <a:r>
              <a:rPr lang="en-US" sz="1800" spc="-44" dirty="0" err="1">
                <a:solidFill>
                  <a:srgbClr val="494949"/>
                </a:solidFill>
                <a:latin typeface="Gothic A1 Medium"/>
                <a:ea typeface="Gothic A1 Medium"/>
              </a:rPr>
              <a:t>인증을</a:t>
            </a:r>
            <a:r>
              <a:rPr lang="en-US" sz="1800" spc="-44" dirty="0">
                <a:solidFill>
                  <a:srgbClr val="494949"/>
                </a:solidFill>
                <a:latin typeface="Gothic A1 Medium"/>
                <a:ea typeface="Gothic A1 Medium"/>
              </a:rPr>
              <a:t> </a:t>
            </a:r>
            <a:r>
              <a:rPr lang="en-US" sz="1800" spc="-44" dirty="0" err="1">
                <a:solidFill>
                  <a:srgbClr val="494949"/>
                </a:solidFill>
                <a:latin typeface="Gothic A1 Medium"/>
                <a:ea typeface="Gothic A1 Medium"/>
              </a:rPr>
              <a:t>통한</a:t>
            </a:r>
            <a:r>
              <a:rPr lang="en-US" sz="1800" spc="-44" dirty="0">
                <a:solidFill>
                  <a:srgbClr val="494949"/>
                </a:solidFill>
                <a:latin typeface="Gothic A1 Medium"/>
                <a:ea typeface="Gothic A1 Medium"/>
              </a:rPr>
              <a:t> </a:t>
            </a:r>
            <a:r>
              <a:rPr lang="en-US" sz="1800" spc="-44" dirty="0" err="1">
                <a:solidFill>
                  <a:srgbClr val="494949"/>
                </a:solidFill>
                <a:latin typeface="Gothic A1 Medium"/>
                <a:ea typeface="Gothic A1 Medium"/>
              </a:rPr>
              <a:t>게시판과</a:t>
            </a:r>
            <a:r>
              <a:rPr lang="en-US" sz="1800" spc="-44" dirty="0">
                <a:solidFill>
                  <a:srgbClr val="494949"/>
                </a:solidFill>
                <a:latin typeface="Gothic A1 Medium"/>
                <a:ea typeface="Gothic A1 Medium"/>
              </a:rPr>
              <a:t> </a:t>
            </a:r>
            <a:r>
              <a:rPr lang="en-US" sz="1800" spc="-44" dirty="0" err="1">
                <a:solidFill>
                  <a:srgbClr val="494949"/>
                </a:solidFill>
                <a:latin typeface="Gothic A1 Medium"/>
                <a:ea typeface="Gothic A1 Medium"/>
              </a:rPr>
              <a:t>채팅</a:t>
            </a:r>
            <a:r>
              <a:rPr lang="en-US" sz="1800" spc="-44" dirty="0">
                <a:solidFill>
                  <a:srgbClr val="494949"/>
                </a:solidFill>
                <a:latin typeface="Gothic A1 Medium"/>
                <a:ea typeface="Gothic A1 Medium"/>
              </a:rPr>
              <a:t> </a:t>
            </a:r>
            <a:r>
              <a:rPr lang="en-US" sz="1800" spc="-44" dirty="0" err="1">
                <a:solidFill>
                  <a:srgbClr val="494949"/>
                </a:solidFill>
                <a:latin typeface="Gothic A1 Medium"/>
                <a:ea typeface="Gothic A1 Medium"/>
              </a:rPr>
              <a:t>기능을</a:t>
            </a:r>
            <a:r>
              <a:rPr lang="en-US" sz="1800" spc="-44" dirty="0">
                <a:solidFill>
                  <a:srgbClr val="494949"/>
                </a:solidFill>
                <a:latin typeface="Gothic A1 Medium"/>
                <a:ea typeface="Gothic A1 Medium"/>
              </a:rPr>
              <a:t> </a:t>
            </a:r>
            <a:r>
              <a:rPr lang="en-US" sz="1800" spc="-44" dirty="0" err="1">
                <a:solidFill>
                  <a:srgbClr val="494949"/>
                </a:solidFill>
                <a:latin typeface="Gothic A1 Medium"/>
                <a:ea typeface="Gothic A1 Medium"/>
              </a:rPr>
              <a:t>사용할</a:t>
            </a:r>
            <a:r>
              <a:rPr lang="en-US" sz="1800" spc="-44" dirty="0">
                <a:solidFill>
                  <a:srgbClr val="494949"/>
                </a:solidFill>
                <a:latin typeface="Gothic A1 Medium"/>
                <a:ea typeface="Gothic A1 Medium"/>
              </a:rPr>
              <a:t> 수 </a:t>
            </a:r>
            <a:r>
              <a:rPr lang="en-US" sz="1800" spc="-44" dirty="0" err="1">
                <a:solidFill>
                  <a:srgbClr val="494949"/>
                </a:solidFill>
                <a:latin typeface="Gothic A1 Medium"/>
                <a:ea typeface="Gothic A1 Medium"/>
              </a:rPr>
              <a:t>있는</a:t>
            </a:r>
            <a:r>
              <a:rPr lang="en-US" sz="1800" spc="-44" dirty="0">
                <a:solidFill>
                  <a:srgbClr val="494949"/>
                </a:solidFill>
                <a:latin typeface="Gothic A1 Medium"/>
                <a:ea typeface="Gothic A1 Medium"/>
              </a:rPr>
              <a:t> </a:t>
            </a:r>
            <a:r>
              <a:rPr lang="en-US" sz="1800" spc="-44" dirty="0" err="1">
                <a:solidFill>
                  <a:srgbClr val="494949"/>
                </a:solidFill>
                <a:latin typeface="Gothic A1 Medium"/>
                <a:ea typeface="Gothic A1 Medium"/>
              </a:rPr>
              <a:t>사이트입니다</a:t>
            </a:r>
            <a:r>
              <a:rPr lang="en-US" sz="1800" spc="-44" dirty="0">
                <a:solidFill>
                  <a:srgbClr val="494949"/>
                </a:solidFill>
                <a:latin typeface="Gothic A1 Medium"/>
                <a:ea typeface="Gothic A1 Medium"/>
              </a:rPr>
              <a:t>. </a:t>
            </a:r>
            <a:r>
              <a:rPr lang="en-US" sz="1800" spc="-44" dirty="0" err="1">
                <a:solidFill>
                  <a:srgbClr val="494949"/>
                </a:solidFill>
                <a:latin typeface="Gothic A1 Medium"/>
                <a:ea typeface="Gothic A1 Medium"/>
              </a:rPr>
              <a:t>사용자는</a:t>
            </a:r>
            <a:r>
              <a:rPr lang="en-US" sz="1800" spc="-44" dirty="0">
                <a:solidFill>
                  <a:srgbClr val="494949"/>
                </a:solidFill>
                <a:latin typeface="Gothic A1 Medium"/>
                <a:ea typeface="Gothic A1 Medium"/>
              </a:rPr>
              <a:t> </a:t>
            </a:r>
            <a:r>
              <a:rPr lang="en-US" sz="1800" spc="-44" dirty="0" err="1">
                <a:solidFill>
                  <a:srgbClr val="494949"/>
                </a:solidFill>
                <a:latin typeface="Gothic A1 Medium"/>
                <a:ea typeface="Gothic A1 Medium"/>
              </a:rPr>
              <a:t>JWT를</a:t>
            </a:r>
            <a:r>
              <a:rPr lang="en-US" sz="1800" spc="-44" dirty="0">
                <a:solidFill>
                  <a:srgbClr val="494949"/>
                </a:solidFill>
                <a:latin typeface="Gothic A1 Medium"/>
                <a:ea typeface="Gothic A1 Medium"/>
              </a:rPr>
              <a:t> </a:t>
            </a:r>
            <a:r>
              <a:rPr lang="en-US" sz="1800" spc="-44" dirty="0" err="1">
                <a:solidFill>
                  <a:srgbClr val="494949"/>
                </a:solidFill>
                <a:latin typeface="Gothic A1 Medium"/>
                <a:ea typeface="Gothic A1 Medium"/>
              </a:rPr>
              <a:t>가지고</a:t>
            </a:r>
            <a:r>
              <a:rPr lang="en-US" sz="1800" spc="-44" dirty="0">
                <a:solidFill>
                  <a:srgbClr val="494949"/>
                </a:solidFill>
                <a:latin typeface="Gothic A1 Medium"/>
                <a:ea typeface="Gothic A1 Medium"/>
              </a:rPr>
              <a:t> HTTP </a:t>
            </a:r>
            <a:r>
              <a:rPr lang="en-US" sz="1800" spc="-44" dirty="0" err="1">
                <a:solidFill>
                  <a:srgbClr val="494949"/>
                </a:solidFill>
                <a:latin typeface="Gothic A1 Medium"/>
                <a:ea typeface="Gothic A1 Medium"/>
              </a:rPr>
              <a:t>통신</a:t>
            </a:r>
            <a:r>
              <a:rPr lang="en-US" sz="1800" spc="-44" dirty="0">
                <a:solidFill>
                  <a:srgbClr val="494949"/>
                </a:solidFill>
                <a:latin typeface="Gothic A1 Medium"/>
                <a:ea typeface="Gothic A1 Medium"/>
              </a:rPr>
              <a:t> </a:t>
            </a:r>
            <a:r>
              <a:rPr lang="en-US" sz="1800" spc="-44" dirty="0" err="1">
                <a:solidFill>
                  <a:srgbClr val="494949"/>
                </a:solidFill>
                <a:latin typeface="Gothic A1 Medium"/>
                <a:ea typeface="Gothic A1 Medium"/>
              </a:rPr>
              <a:t>시에</a:t>
            </a:r>
            <a:r>
              <a:rPr lang="en-US" sz="1800" spc="-44" dirty="0">
                <a:solidFill>
                  <a:srgbClr val="494949"/>
                </a:solidFill>
                <a:latin typeface="Gothic A1 Medium"/>
                <a:ea typeface="Gothic A1 Medium"/>
              </a:rPr>
              <a:t> </a:t>
            </a:r>
            <a:r>
              <a:rPr lang="en-US" sz="1800" spc="-44" dirty="0" err="1">
                <a:solidFill>
                  <a:srgbClr val="494949"/>
                </a:solidFill>
                <a:latin typeface="Gothic A1 Medium"/>
                <a:ea typeface="Gothic A1 Medium"/>
              </a:rPr>
              <a:t>인증에</a:t>
            </a:r>
            <a:r>
              <a:rPr lang="en-US" sz="1800" spc="-44" dirty="0">
                <a:solidFill>
                  <a:srgbClr val="494949"/>
                </a:solidFill>
                <a:latin typeface="Gothic A1 Medium"/>
                <a:ea typeface="Gothic A1 Medium"/>
              </a:rPr>
              <a:t> </a:t>
            </a:r>
            <a:r>
              <a:rPr lang="en-US" sz="1800" spc="-44" dirty="0" err="1">
                <a:solidFill>
                  <a:srgbClr val="494949"/>
                </a:solidFill>
                <a:latin typeface="Gothic A1 Medium"/>
                <a:ea typeface="Gothic A1 Medium"/>
              </a:rPr>
              <a:t>성공하면</a:t>
            </a:r>
            <a:r>
              <a:rPr lang="en-US" sz="1800" spc="-44" dirty="0">
                <a:solidFill>
                  <a:srgbClr val="494949"/>
                </a:solidFill>
                <a:latin typeface="Gothic A1 Medium"/>
                <a:ea typeface="Gothic A1 Medium"/>
              </a:rPr>
              <a:t> </a:t>
            </a:r>
            <a:r>
              <a:rPr lang="en-US" sz="1800" spc="-44" dirty="0" err="1">
                <a:solidFill>
                  <a:srgbClr val="494949"/>
                </a:solidFill>
                <a:latin typeface="Gothic A1 Medium"/>
                <a:ea typeface="Gothic A1 Medium"/>
              </a:rPr>
              <a:t>사이트에</a:t>
            </a:r>
            <a:r>
              <a:rPr lang="en-US" sz="1800" spc="-44" dirty="0">
                <a:solidFill>
                  <a:srgbClr val="494949"/>
                </a:solidFill>
                <a:latin typeface="Gothic A1 Medium"/>
                <a:ea typeface="Gothic A1 Medium"/>
              </a:rPr>
              <a:t> </a:t>
            </a:r>
            <a:r>
              <a:rPr lang="en-US" sz="1800" spc="-44" dirty="0" err="1">
                <a:solidFill>
                  <a:srgbClr val="494949"/>
                </a:solidFill>
                <a:latin typeface="Gothic A1 Medium"/>
                <a:ea typeface="Gothic A1 Medium"/>
              </a:rPr>
              <a:t>접근이</a:t>
            </a:r>
            <a:r>
              <a:rPr lang="en-US" sz="1800" spc="-44" dirty="0">
                <a:solidFill>
                  <a:srgbClr val="494949"/>
                </a:solidFill>
                <a:latin typeface="Gothic A1 Medium"/>
                <a:ea typeface="Gothic A1 Medium"/>
              </a:rPr>
              <a:t> </a:t>
            </a:r>
            <a:r>
              <a:rPr lang="en-US" sz="1800" spc="-44" dirty="0" err="1">
                <a:solidFill>
                  <a:srgbClr val="494949"/>
                </a:solidFill>
                <a:latin typeface="Gothic A1 Medium"/>
                <a:ea typeface="Gothic A1 Medium"/>
              </a:rPr>
              <a:t>가능하게</a:t>
            </a:r>
            <a:r>
              <a:rPr lang="en-US" sz="1800" spc="-44" dirty="0">
                <a:solidFill>
                  <a:srgbClr val="494949"/>
                </a:solidFill>
                <a:latin typeface="Gothic A1 Medium"/>
                <a:ea typeface="Gothic A1 Medium"/>
              </a:rPr>
              <a:t> </a:t>
            </a:r>
            <a:r>
              <a:rPr lang="en-US" sz="1800" spc="-44" dirty="0" err="1">
                <a:solidFill>
                  <a:srgbClr val="494949"/>
                </a:solidFill>
                <a:latin typeface="Gothic A1 Medium"/>
                <a:ea typeface="Gothic A1 Medium"/>
              </a:rPr>
              <a:t>됩니다</a:t>
            </a:r>
            <a:r>
              <a:rPr lang="en-US" sz="1800" spc="-44" dirty="0">
                <a:solidFill>
                  <a:srgbClr val="494949"/>
                </a:solidFill>
                <a:latin typeface="Gothic A1 Medium"/>
                <a:ea typeface="Gothic A1 Medium"/>
              </a:rPr>
              <a:t>. </a:t>
            </a:r>
            <a:r>
              <a:rPr lang="en-US" sz="1800" spc="-44" dirty="0" err="1">
                <a:solidFill>
                  <a:srgbClr val="494949"/>
                </a:solidFill>
                <a:latin typeface="Gothic A1 Medium"/>
                <a:ea typeface="Gothic A1 Medium"/>
              </a:rPr>
              <a:t>또한</a:t>
            </a:r>
            <a:r>
              <a:rPr lang="en-US" sz="1800" spc="-44" dirty="0">
                <a:solidFill>
                  <a:srgbClr val="494949"/>
                </a:solidFill>
                <a:latin typeface="Gothic A1 Medium"/>
                <a:ea typeface="Gothic A1 Medium"/>
              </a:rPr>
              <a:t> </a:t>
            </a:r>
            <a:r>
              <a:rPr lang="en-US" sz="1800" spc="-44" dirty="0" err="1">
                <a:solidFill>
                  <a:srgbClr val="494949"/>
                </a:solidFill>
                <a:latin typeface="Gothic A1 Medium"/>
                <a:ea typeface="Gothic A1 Medium"/>
              </a:rPr>
              <a:t>인증</a:t>
            </a:r>
            <a:r>
              <a:rPr lang="en-US" sz="1800" spc="-44" dirty="0">
                <a:solidFill>
                  <a:srgbClr val="494949"/>
                </a:solidFill>
                <a:latin typeface="Gothic A1 Medium"/>
                <a:ea typeface="Gothic A1 Medium"/>
              </a:rPr>
              <a:t> 후 </a:t>
            </a:r>
            <a:r>
              <a:rPr lang="en-US" sz="1800" spc="-44" dirty="0" err="1">
                <a:solidFill>
                  <a:srgbClr val="494949"/>
                </a:solidFill>
                <a:latin typeface="Gothic A1 Medium"/>
                <a:ea typeface="Gothic A1 Medium"/>
              </a:rPr>
              <a:t>자신의</a:t>
            </a:r>
            <a:r>
              <a:rPr lang="en-US" sz="1800" spc="-44" dirty="0">
                <a:solidFill>
                  <a:srgbClr val="494949"/>
                </a:solidFill>
                <a:latin typeface="Gothic A1 Medium"/>
                <a:ea typeface="Gothic A1 Medium"/>
              </a:rPr>
              <a:t> </a:t>
            </a:r>
            <a:r>
              <a:rPr lang="en-US" sz="1800" spc="-44" dirty="0" err="1">
                <a:solidFill>
                  <a:srgbClr val="494949"/>
                </a:solidFill>
                <a:latin typeface="Gothic A1 Medium"/>
                <a:ea typeface="Gothic A1 Medium"/>
              </a:rPr>
              <a:t>권한에</a:t>
            </a:r>
            <a:r>
              <a:rPr lang="en-US" sz="1800" spc="-44" dirty="0">
                <a:solidFill>
                  <a:srgbClr val="494949"/>
                </a:solidFill>
                <a:latin typeface="Gothic A1 Medium"/>
                <a:ea typeface="Gothic A1 Medium"/>
              </a:rPr>
              <a:t> </a:t>
            </a:r>
            <a:r>
              <a:rPr lang="en-US" sz="1800" spc="-44" dirty="0" err="1">
                <a:solidFill>
                  <a:srgbClr val="494949"/>
                </a:solidFill>
                <a:latin typeface="Gothic A1 Medium"/>
                <a:ea typeface="Gothic A1 Medium"/>
              </a:rPr>
              <a:t>따라</a:t>
            </a:r>
            <a:r>
              <a:rPr lang="en-US" sz="1800" spc="-44" dirty="0">
                <a:solidFill>
                  <a:srgbClr val="494949"/>
                </a:solidFill>
                <a:latin typeface="Gothic A1 Medium"/>
                <a:ea typeface="Gothic A1 Medium"/>
              </a:rPr>
              <a:t> </a:t>
            </a:r>
            <a:r>
              <a:rPr lang="en-US" sz="1800" spc="-44" dirty="0" err="1">
                <a:solidFill>
                  <a:srgbClr val="494949"/>
                </a:solidFill>
                <a:latin typeface="Gothic A1 Medium"/>
                <a:ea typeface="Gothic A1 Medium"/>
              </a:rPr>
              <a:t>접근할</a:t>
            </a:r>
            <a:r>
              <a:rPr lang="en-US" sz="1800" spc="-44" dirty="0">
                <a:solidFill>
                  <a:srgbClr val="494949"/>
                </a:solidFill>
                <a:latin typeface="Gothic A1 Medium"/>
                <a:ea typeface="Gothic A1 Medium"/>
              </a:rPr>
              <a:t> 수 </a:t>
            </a:r>
            <a:r>
              <a:rPr lang="en-US" sz="1800" spc="-44" dirty="0" err="1">
                <a:solidFill>
                  <a:srgbClr val="494949"/>
                </a:solidFill>
                <a:latin typeface="Gothic A1 Medium"/>
                <a:ea typeface="Gothic A1 Medium"/>
              </a:rPr>
              <a:t>있는</a:t>
            </a:r>
            <a:r>
              <a:rPr lang="en-US" sz="1800" spc="-44" dirty="0">
                <a:solidFill>
                  <a:srgbClr val="494949"/>
                </a:solidFill>
                <a:latin typeface="Gothic A1 Medium"/>
                <a:ea typeface="Gothic A1 Medium"/>
              </a:rPr>
              <a:t> </a:t>
            </a:r>
            <a:r>
              <a:rPr lang="en-US" sz="1800" spc="-44" dirty="0" err="1">
                <a:solidFill>
                  <a:srgbClr val="494949"/>
                </a:solidFill>
                <a:latin typeface="Gothic A1 Medium"/>
                <a:ea typeface="Gothic A1 Medium"/>
              </a:rPr>
              <a:t>기능이</a:t>
            </a:r>
            <a:r>
              <a:rPr lang="en-US" sz="1800" spc="-44" dirty="0">
                <a:solidFill>
                  <a:srgbClr val="494949"/>
                </a:solidFill>
                <a:latin typeface="Gothic A1 Medium"/>
                <a:ea typeface="Gothic A1 Medium"/>
              </a:rPr>
              <a:t> </a:t>
            </a:r>
            <a:r>
              <a:rPr lang="en-US" sz="1800" spc="-44" dirty="0" err="1">
                <a:solidFill>
                  <a:srgbClr val="494949"/>
                </a:solidFill>
                <a:latin typeface="Gothic A1 Medium"/>
                <a:ea typeface="Gothic A1 Medium"/>
              </a:rPr>
              <a:t>달라집니다</a:t>
            </a:r>
            <a:r>
              <a:rPr lang="en-US" sz="1800" spc="-44" dirty="0">
                <a:solidFill>
                  <a:srgbClr val="494949"/>
                </a:solidFill>
                <a:latin typeface="Gothic A1 Medium"/>
                <a:ea typeface="Gothic A1 Medium"/>
              </a:rPr>
              <a:t>.</a:t>
            </a:r>
          </a:p>
          <a:p>
            <a:pPr marL="0" lvl="0" indent="0" algn="just">
              <a:lnSpc>
                <a:spcPts val="2520"/>
              </a:lnSpc>
              <a:spcBef>
                <a:spcPct val="0"/>
              </a:spcBef>
            </a:pPr>
            <a:endParaRPr lang="en-US" sz="1800" spc="-44" dirty="0">
              <a:solidFill>
                <a:srgbClr val="494949"/>
              </a:solidFill>
              <a:latin typeface="Gothic A1 Medium"/>
              <a:ea typeface="Gothic A1 Medium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522108" y="6570521"/>
            <a:ext cx="7340264" cy="1602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sz="1800" spc="-44" dirty="0" err="1">
                <a:solidFill>
                  <a:srgbClr val="494949"/>
                </a:solidFill>
                <a:latin typeface="Gothic A1 Medium"/>
                <a:ea typeface="Gothic A1 Medium"/>
              </a:rPr>
              <a:t>JWT를</a:t>
            </a:r>
            <a:r>
              <a:rPr lang="en-US" sz="1800" spc="-44" dirty="0">
                <a:solidFill>
                  <a:srgbClr val="494949"/>
                </a:solidFill>
                <a:latin typeface="Gothic A1 Medium"/>
                <a:ea typeface="Gothic A1 Medium"/>
              </a:rPr>
              <a:t> </a:t>
            </a:r>
            <a:r>
              <a:rPr lang="en-US" sz="1800" spc="-44" dirty="0" err="1">
                <a:solidFill>
                  <a:srgbClr val="494949"/>
                </a:solidFill>
                <a:latin typeface="Gothic A1 Medium"/>
                <a:ea typeface="Gothic A1 Medium"/>
              </a:rPr>
              <a:t>사용하여</a:t>
            </a:r>
            <a:r>
              <a:rPr lang="en-US" sz="1800" spc="-44" dirty="0">
                <a:solidFill>
                  <a:srgbClr val="494949"/>
                </a:solidFill>
                <a:latin typeface="Gothic A1 Medium"/>
                <a:ea typeface="Gothic A1 Medium"/>
              </a:rPr>
              <a:t> </a:t>
            </a:r>
            <a:r>
              <a:rPr lang="en-US" sz="1800" spc="-44" dirty="0" err="1">
                <a:solidFill>
                  <a:srgbClr val="494949"/>
                </a:solidFill>
                <a:latin typeface="Gothic A1 Medium"/>
                <a:ea typeface="Gothic A1 Medium"/>
              </a:rPr>
              <a:t>데이터베이스와의</a:t>
            </a:r>
            <a:r>
              <a:rPr lang="en-US" sz="1800" spc="-44" dirty="0">
                <a:solidFill>
                  <a:srgbClr val="494949"/>
                </a:solidFill>
                <a:latin typeface="Gothic A1 Medium"/>
                <a:ea typeface="Gothic A1 Medium"/>
              </a:rPr>
              <a:t> </a:t>
            </a:r>
            <a:r>
              <a:rPr lang="en-US" sz="1800" spc="-44" dirty="0" err="1">
                <a:solidFill>
                  <a:srgbClr val="494949"/>
                </a:solidFill>
                <a:latin typeface="Gothic A1 Medium"/>
                <a:ea typeface="Gothic A1 Medium"/>
              </a:rPr>
              <a:t>통신을</a:t>
            </a:r>
            <a:r>
              <a:rPr lang="en-US" sz="1800" spc="-44" dirty="0">
                <a:solidFill>
                  <a:srgbClr val="494949"/>
                </a:solidFill>
                <a:latin typeface="Gothic A1 Medium"/>
                <a:ea typeface="Gothic A1 Medium"/>
              </a:rPr>
              <a:t> </a:t>
            </a:r>
            <a:r>
              <a:rPr lang="en-US" sz="1800" spc="-44" dirty="0" err="1">
                <a:solidFill>
                  <a:srgbClr val="494949"/>
                </a:solidFill>
                <a:latin typeface="Gothic A1 Medium"/>
                <a:ea typeface="Gothic A1 Medium"/>
              </a:rPr>
              <a:t>최소화</a:t>
            </a:r>
            <a:r>
              <a:rPr lang="en-US" sz="1800" spc="-44" dirty="0">
                <a:solidFill>
                  <a:srgbClr val="494949"/>
                </a:solidFill>
                <a:latin typeface="Gothic A1 Medium"/>
                <a:ea typeface="Gothic A1 Medium"/>
              </a:rPr>
              <a:t> </a:t>
            </a:r>
            <a:r>
              <a:rPr lang="en-US" sz="1800" spc="-44" dirty="0" err="1">
                <a:solidFill>
                  <a:srgbClr val="494949"/>
                </a:solidFill>
                <a:latin typeface="Gothic A1 Medium"/>
                <a:ea typeface="Gothic A1 Medium"/>
              </a:rPr>
              <a:t>시켜</a:t>
            </a:r>
            <a:r>
              <a:rPr lang="en-US" sz="1800" spc="-44" dirty="0">
                <a:solidFill>
                  <a:srgbClr val="494949"/>
                </a:solidFill>
                <a:latin typeface="Gothic A1 Medium"/>
                <a:ea typeface="Gothic A1 Medium"/>
              </a:rPr>
              <a:t> </a:t>
            </a:r>
            <a:r>
              <a:rPr lang="en-US" sz="1800" spc="-44" dirty="0" err="1">
                <a:solidFill>
                  <a:srgbClr val="494949"/>
                </a:solidFill>
                <a:latin typeface="Gothic A1 Medium"/>
                <a:ea typeface="Gothic A1 Medium"/>
              </a:rPr>
              <a:t>부하를</a:t>
            </a:r>
            <a:r>
              <a:rPr lang="en-US" sz="1800" spc="-44" dirty="0">
                <a:solidFill>
                  <a:srgbClr val="494949"/>
                </a:solidFill>
                <a:latin typeface="Gothic A1 Medium"/>
                <a:ea typeface="Gothic A1 Medium"/>
              </a:rPr>
              <a:t> </a:t>
            </a:r>
            <a:r>
              <a:rPr lang="en-US" sz="1800" spc="-44" dirty="0" err="1">
                <a:solidFill>
                  <a:srgbClr val="494949"/>
                </a:solidFill>
                <a:latin typeface="Gothic A1 Medium"/>
                <a:ea typeface="Gothic A1 Medium"/>
              </a:rPr>
              <a:t>줄일</a:t>
            </a:r>
            <a:r>
              <a:rPr lang="en-US" sz="1800" spc="-44" dirty="0">
                <a:solidFill>
                  <a:srgbClr val="494949"/>
                </a:solidFill>
                <a:latin typeface="Gothic A1 Medium"/>
                <a:ea typeface="Gothic A1 Medium"/>
              </a:rPr>
              <a:t> 수 </a:t>
            </a:r>
            <a:r>
              <a:rPr lang="en-US" sz="1800" spc="-44" dirty="0" err="1">
                <a:solidFill>
                  <a:srgbClr val="494949"/>
                </a:solidFill>
                <a:latin typeface="Gothic A1 Medium"/>
                <a:ea typeface="Gothic A1 Medium"/>
              </a:rPr>
              <a:t>있으며</a:t>
            </a:r>
            <a:r>
              <a:rPr lang="en-US" sz="1800" spc="-44" dirty="0">
                <a:solidFill>
                  <a:srgbClr val="494949"/>
                </a:solidFill>
                <a:latin typeface="Gothic A1 Medium"/>
                <a:ea typeface="Gothic A1 Medium"/>
              </a:rPr>
              <a:t>, </a:t>
            </a:r>
            <a:r>
              <a:rPr lang="en-US" sz="1800" spc="-44" dirty="0" err="1">
                <a:solidFill>
                  <a:srgbClr val="494949"/>
                </a:solidFill>
                <a:latin typeface="Gothic A1 Medium"/>
                <a:ea typeface="Gothic A1 Medium"/>
              </a:rPr>
              <a:t>사용자</a:t>
            </a:r>
            <a:r>
              <a:rPr lang="en-US" sz="1800" spc="-44" dirty="0">
                <a:solidFill>
                  <a:srgbClr val="494949"/>
                </a:solidFill>
                <a:latin typeface="Gothic A1 Medium"/>
                <a:ea typeface="Gothic A1 Medium"/>
              </a:rPr>
              <a:t> </a:t>
            </a:r>
            <a:r>
              <a:rPr lang="en-US" sz="1800" spc="-44" dirty="0" err="1">
                <a:solidFill>
                  <a:srgbClr val="494949"/>
                </a:solidFill>
                <a:latin typeface="Gothic A1 Medium"/>
                <a:ea typeface="Gothic A1 Medium"/>
              </a:rPr>
              <a:t>인증</a:t>
            </a:r>
            <a:r>
              <a:rPr lang="en-US" sz="1800" spc="-44" dirty="0">
                <a:solidFill>
                  <a:srgbClr val="494949"/>
                </a:solidFill>
                <a:latin typeface="Gothic A1 Medium"/>
                <a:ea typeface="Gothic A1 Medium"/>
              </a:rPr>
              <a:t> </a:t>
            </a:r>
            <a:r>
              <a:rPr lang="en-US" sz="1800" spc="-44" dirty="0" err="1">
                <a:solidFill>
                  <a:srgbClr val="494949"/>
                </a:solidFill>
                <a:latin typeface="Gothic A1 Medium"/>
                <a:ea typeface="Gothic A1 Medium"/>
              </a:rPr>
              <a:t>정보의</a:t>
            </a:r>
            <a:r>
              <a:rPr lang="en-US" sz="1800" spc="-44" dirty="0">
                <a:solidFill>
                  <a:srgbClr val="494949"/>
                </a:solidFill>
                <a:latin typeface="Gothic A1 Medium"/>
                <a:ea typeface="Gothic A1 Medium"/>
              </a:rPr>
              <a:t> </a:t>
            </a:r>
            <a:r>
              <a:rPr lang="en-US" sz="1800" spc="-44" dirty="0" err="1">
                <a:solidFill>
                  <a:srgbClr val="494949"/>
                </a:solidFill>
                <a:latin typeface="Gothic A1 Medium"/>
                <a:ea typeface="Gothic A1 Medium"/>
              </a:rPr>
              <a:t>보안을</a:t>
            </a:r>
            <a:r>
              <a:rPr lang="en-US" sz="1800" spc="-44" dirty="0">
                <a:solidFill>
                  <a:srgbClr val="494949"/>
                </a:solidFill>
                <a:latin typeface="Gothic A1 Medium"/>
                <a:ea typeface="Gothic A1 Medium"/>
              </a:rPr>
              <a:t> </a:t>
            </a:r>
            <a:r>
              <a:rPr lang="en-US" sz="1800" spc="-44" dirty="0" err="1">
                <a:solidFill>
                  <a:srgbClr val="494949"/>
                </a:solidFill>
                <a:latin typeface="Gothic A1 Medium"/>
                <a:ea typeface="Gothic A1 Medium"/>
              </a:rPr>
              <a:t>강화합니다</a:t>
            </a:r>
            <a:r>
              <a:rPr lang="en-US" sz="1800" spc="-44" dirty="0">
                <a:solidFill>
                  <a:srgbClr val="494949"/>
                </a:solidFill>
                <a:latin typeface="Gothic A1 Medium"/>
                <a:ea typeface="Gothic A1 Medium"/>
              </a:rPr>
              <a:t>. </a:t>
            </a:r>
            <a:r>
              <a:rPr lang="en-US" sz="1800" spc="-44" dirty="0" err="1">
                <a:solidFill>
                  <a:srgbClr val="494949"/>
                </a:solidFill>
                <a:latin typeface="Gothic A1 Medium"/>
                <a:ea typeface="Gothic A1 Medium"/>
              </a:rPr>
              <a:t>인증</a:t>
            </a:r>
            <a:r>
              <a:rPr lang="en-US" sz="1800" spc="-44" dirty="0">
                <a:solidFill>
                  <a:srgbClr val="494949"/>
                </a:solidFill>
                <a:latin typeface="Gothic A1 Medium"/>
                <a:ea typeface="Gothic A1 Medium"/>
              </a:rPr>
              <a:t> </a:t>
            </a:r>
            <a:r>
              <a:rPr lang="en-US" sz="1800" spc="-44" dirty="0" err="1">
                <a:solidFill>
                  <a:srgbClr val="494949"/>
                </a:solidFill>
                <a:latin typeface="Gothic A1 Medium"/>
                <a:ea typeface="Gothic A1 Medium"/>
              </a:rPr>
              <a:t>정보에</a:t>
            </a:r>
            <a:r>
              <a:rPr lang="en-US" sz="1800" spc="-44" dirty="0">
                <a:solidFill>
                  <a:srgbClr val="494949"/>
                </a:solidFill>
                <a:latin typeface="Gothic A1 Medium"/>
                <a:ea typeface="Gothic A1 Medium"/>
              </a:rPr>
              <a:t> </a:t>
            </a:r>
            <a:r>
              <a:rPr lang="en-US" sz="1800" spc="-44" dirty="0" err="1">
                <a:solidFill>
                  <a:srgbClr val="494949"/>
                </a:solidFill>
                <a:latin typeface="Gothic A1 Medium"/>
                <a:ea typeface="Gothic A1 Medium"/>
              </a:rPr>
              <a:t>있는</a:t>
            </a:r>
            <a:r>
              <a:rPr lang="en-US" sz="1800" spc="-44" dirty="0">
                <a:solidFill>
                  <a:srgbClr val="494949"/>
                </a:solidFill>
                <a:latin typeface="Gothic A1 Medium"/>
                <a:ea typeface="Gothic A1 Medium"/>
              </a:rPr>
              <a:t> </a:t>
            </a:r>
            <a:r>
              <a:rPr lang="en-US" sz="1800" spc="-44" dirty="0" err="1">
                <a:solidFill>
                  <a:srgbClr val="494949"/>
                </a:solidFill>
                <a:latin typeface="Gothic A1 Medium"/>
                <a:ea typeface="Gothic A1 Medium"/>
              </a:rPr>
              <a:t>권한에</a:t>
            </a:r>
            <a:r>
              <a:rPr lang="en-US" sz="1800" spc="-44" dirty="0">
                <a:solidFill>
                  <a:srgbClr val="494949"/>
                </a:solidFill>
                <a:latin typeface="Gothic A1 Medium"/>
                <a:ea typeface="Gothic A1 Medium"/>
              </a:rPr>
              <a:t> </a:t>
            </a:r>
            <a:r>
              <a:rPr lang="en-US" sz="1800" spc="-44" dirty="0" err="1">
                <a:solidFill>
                  <a:srgbClr val="494949"/>
                </a:solidFill>
                <a:latin typeface="Gothic A1 Medium"/>
                <a:ea typeface="Gothic A1 Medium"/>
              </a:rPr>
              <a:t>따라서</a:t>
            </a:r>
            <a:r>
              <a:rPr lang="en-US" sz="1800" spc="-44" dirty="0">
                <a:solidFill>
                  <a:srgbClr val="494949"/>
                </a:solidFill>
                <a:latin typeface="Gothic A1 Medium"/>
                <a:ea typeface="Gothic A1 Medium"/>
              </a:rPr>
              <a:t> </a:t>
            </a:r>
            <a:r>
              <a:rPr lang="en-US" sz="1800" spc="-44" dirty="0" err="1">
                <a:solidFill>
                  <a:srgbClr val="494949"/>
                </a:solidFill>
                <a:latin typeface="Gothic A1 Medium"/>
                <a:ea typeface="Gothic A1 Medium"/>
              </a:rPr>
              <a:t>사용자의</a:t>
            </a:r>
            <a:r>
              <a:rPr lang="en-US" sz="1800" spc="-44" dirty="0">
                <a:solidFill>
                  <a:srgbClr val="494949"/>
                </a:solidFill>
                <a:latin typeface="Gothic A1 Medium"/>
                <a:ea typeface="Gothic A1 Medium"/>
              </a:rPr>
              <a:t> </a:t>
            </a:r>
            <a:r>
              <a:rPr lang="en-US" sz="1800" spc="-44" dirty="0" err="1">
                <a:solidFill>
                  <a:srgbClr val="494949"/>
                </a:solidFill>
                <a:latin typeface="Gothic A1 Medium"/>
                <a:ea typeface="Gothic A1 Medium"/>
              </a:rPr>
              <a:t>사이트</a:t>
            </a:r>
            <a:r>
              <a:rPr lang="en-US" sz="1800" spc="-44" dirty="0">
                <a:solidFill>
                  <a:srgbClr val="494949"/>
                </a:solidFill>
                <a:latin typeface="Gothic A1 Medium"/>
                <a:ea typeface="Gothic A1 Medium"/>
              </a:rPr>
              <a:t> </a:t>
            </a:r>
            <a:r>
              <a:rPr lang="en-US" sz="1800" spc="-44" dirty="0" err="1">
                <a:solidFill>
                  <a:srgbClr val="494949"/>
                </a:solidFill>
                <a:latin typeface="Gothic A1 Medium"/>
                <a:ea typeface="Gothic A1 Medium"/>
              </a:rPr>
              <a:t>접근</a:t>
            </a:r>
            <a:r>
              <a:rPr lang="en-US" sz="1800" spc="-44" dirty="0">
                <a:solidFill>
                  <a:srgbClr val="494949"/>
                </a:solidFill>
                <a:latin typeface="Gothic A1 Medium"/>
                <a:ea typeface="Gothic A1 Medium"/>
              </a:rPr>
              <a:t> </a:t>
            </a:r>
            <a:r>
              <a:rPr lang="en-US" sz="1800" spc="-44" dirty="0" err="1">
                <a:solidFill>
                  <a:srgbClr val="494949"/>
                </a:solidFill>
                <a:latin typeface="Gothic A1 Medium"/>
                <a:ea typeface="Gothic A1 Medium"/>
              </a:rPr>
              <a:t>범위가</a:t>
            </a:r>
            <a:r>
              <a:rPr lang="en-US" sz="1800" spc="-44" dirty="0">
                <a:solidFill>
                  <a:srgbClr val="494949"/>
                </a:solidFill>
                <a:latin typeface="Gothic A1 Medium"/>
                <a:ea typeface="Gothic A1 Medium"/>
              </a:rPr>
              <a:t> </a:t>
            </a:r>
            <a:r>
              <a:rPr lang="en-US" sz="1800" spc="-44" dirty="0" err="1">
                <a:solidFill>
                  <a:srgbClr val="494949"/>
                </a:solidFill>
                <a:latin typeface="Gothic A1 Medium"/>
                <a:ea typeface="Gothic A1 Medium"/>
              </a:rPr>
              <a:t>달라지며</a:t>
            </a:r>
            <a:r>
              <a:rPr lang="en-US" sz="1800" spc="-44" dirty="0">
                <a:solidFill>
                  <a:srgbClr val="494949"/>
                </a:solidFill>
                <a:latin typeface="Gothic A1 Medium"/>
                <a:ea typeface="Gothic A1 Medium"/>
              </a:rPr>
              <a:t>, </a:t>
            </a:r>
            <a:r>
              <a:rPr lang="en-US" sz="1800" spc="-44" dirty="0" err="1">
                <a:solidFill>
                  <a:srgbClr val="494949"/>
                </a:solidFill>
                <a:latin typeface="Gothic A1 Medium"/>
                <a:ea typeface="Gothic A1 Medium"/>
              </a:rPr>
              <a:t>권한이</a:t>
            </a:r>
            <a:r>
              <a:rPr lang="en-US" sz="1800" spc="-44" dirty="0">
                <a:solidFill>
                  <a:srgbClr val="494949"/>
                </a:solidFill>
                <a:latin typeface="Gothic A1 Medium"/>
                <a:ea typeface="Gothic A1 Medium"/>
              </a:rPr>
              <a:t> </a:t>
            </a:r>
            <a:r>
              <a:rPr lang="en-US" sz="1800" spc="-44" dirty="0" err="1">
                <a:solidFill>
                  <a:srgbClr val="494949"/>
                </a:solidFill>
                <a:latin typeface="Gothic A1 Medium"/>
                <a:ea typeface="Gothic A1 Medium"/>
              </a:rPr>
              <a:t>높은</a:t>
            </a:r>
            <a:r>
              <a:rPr lang="en-US" sz="1800" spc="-44" dirty="0">
                <a:solidFill>
                  <a:srgbClr val="494949"/>
                </a:solidFill>
                <a:latin typeface="Gothic A1 Medium"/>
                <a:ea typeface="Gothic A1 Medium"/>
              </a:rPr>
              <a:t> </a:t>
            </a:r>
            <a:r>
              <a:rPr lang="en-US" sz="1800" spc="-44" dirty="0" err="1">
                <a:solidFill>
                  <a:srgbClr val="494949"/>
                </a:solidFill>
                <a:latin typeface="Gothic A1 Medium"/>
                <a:ea typeface="Gothic A1 Medium"/>
              </a:rPr>
              <a:t>사용자는</a:t>
            </a:r>
            <a:r>
              <a:rPr lang="en-US" sz="1800" spc="-44" dirty="0">
                <a:solidFill>
                  <a:srgbClr val="494949"/>
                </a:solidFill>
                <a:latin typeface="Gothic A1 Medium"/>
                <a:ea typeface="Gothic A1 Medium"/>
              </a:rPr>
              <a:t> </a:t>
            </a:r>
            <a:r>
              <a:rPr lang="en-US" sz="1800" spc="-44" dirty="0" err="1">
                <a:solidFill>
                  <a:srgbClr val="494949"/>
                </a:solidFill>
                <a:latin typeface="Gothic A1 Medium"/>
                <a:ea typeface="Gothic A1 Medium"/>
              </a:rPr>
              <a:t>권한이</a:t>
            </a:r>
            <a:r>
              <a:rPr lang="en-US" sz="1800" spc="-44" dirty="0">
                <a:solidFill>
                  <a:srgbClr val="494949"/>
                </a:solidFill>
                <a:latin typeface="Gothic A1 Medium"/>
                <a:ea typeface="Gothic A1 Medium"/>
              </a:rPr>
              <a:t> </a:t>
            </a:r>
            <a:r>
              <a:rPr lang="en-US" sz="1800" spc="-44" dirty="0" err="1">
                <a:solidFill>
                  <a:srgbClr val="494949"/>
                </a:solidFill>
                <a:latin typeface="Gothic A1 Medium"/>
                <a:ea typeface="Gothic A1 Medium"/>
              </a:rPr>
              <a:t>낮은</a:t>
            </a:r>
            <a:r>
              <a:rPr lang="en-US" sz="1800" spc="-44" dirty="0">
                <a:solidFill>
                  <a:srgbClr val="494949"/>
                </a:solidFill>
                <a:latin typeface="Gothic A1 Medium"/>
                <a:ea typeface="Gothic A1 Medium"/>
              </a:rPr>
              <a:t> </a:t>
            </a:r>
            <a:r>
              <a:rPr lang="en-US" sz="1800" spc="-44" dirty="0" err="1">
                <a:solidFill>
                  <a:srgbClr val="494949"/>
                </a:solidFill>
                <a:latin typeface="Gothic A1 Medium"/>
                <a:ea typeface="Gothic A1 Medium"/>
              </a:rPr>
              <a:t>사용자를</a:t>
            </a:r>
            <a:r>
              <a:rPr lang="en-US" sz="1800" spc="-44" dirty="0">
                <a:solidFill>
                  <a:srgbClr val="494949"/>
                </a:solidFill>
                <a:latin typeface="Gothic A1 Medium"/>
                <a:ea typeface="Gothic A1 Medium"/>
              </a:rPr>
              <a:t> </a:t>
            </a:r>
            <a:r>
              <a:rPr lang="en-US" sz="1800" spc="-44" dirty="0" err="1">
                <a:solidFill>
                  <a:srgbClr val="494949"/>
                </a:solidFill>
                <a:latin typeface="Gothic A1 Medium"/>
                <a:ea typeface="Gothic A1 Medium"/>
              </a:rPr>
              <a:t>관리하는</a:t>
            </a:r>
            <a:r>
              <a:rPr lang="en-US" sz="1800" spc="-44" dirty="0">
                <a:solidFill>
                  <a:srgbClr val="494949"/>
                </a:solidFill>
                <a:latin typeface="Gothic A1 Medium"/>
                <a:ea typeface="Gothic A1 Medium"/>
              </a:rPr>
              <a:t> </a:t>
            </a:r>
            <a:r>
              <a:rPr lang="en-US" sz="1800" spc="-44" dirty="0" err="1">
                <a:solidFill>
                  <a:srgbClr val="494949"/>
                </a:solidFill>
                <a:latin typeface="Gothic A1 Medium"/>
                <a:ea typeface="Gothic A1 Medium"/>
              </a:rPr>
              <a:t>방법을</a:t>
            </a:r>
            <a:r>
              <a:rPr lang="en-US" sz="1800" spc="-44" dirty="0">
                <a:solidFill>
                  <a:srgbClr val="494949"/>
                </a:solidFill>
                <a:latin typeface="Gothic A1 Medium"/>
                <a:ea typeface="Gothic A1 Medium"/>
              </a:rPr>
              <a:t> </a:t>
            </a:r>
            <a:r>
              <a:rPr lang="en-US" sz="1800" spc="-44" dirty="0" err="1">
                <a:solidFill>
                  <a:srgbClr val="494949"/>
                </a:solidFill>
                <a:latin typeface="Gothic A1 Medium"/>
                <a:ea typeface="Gothic A1 Medium"/>
              </a:rPr>
              <a:t>통해</a:t>
            </a:r>
            <a:r>
              <a:rPr lang="en-US" sz="1800" spc="-44" dirty="0">
                <a:solidFill>
                  <a:srgbClr val="494949"/>
                </a:solidFill>
                <a:latin typeface="Gothic A1 Medium"/>
                <a:ea typeface="Gothic A1 Medium"/>
              </a:rPr>
              <a:t> </a:t>
            </a:r>
            <a:r>
              <a:rPr lang="en-US" sz="1800" spc="-44" dirty="0" err="1">
                <a:solidFill>
                  <a:srgbClr val="494949"/>
                </a:solidFill>
                <a:latin typeface="Gothic A1 Medium"/>
                <a:ea typeface="Gothic A1 Medium"/>
              </a:rPr>
              <a:t>보안을</a:t>
            </a:r>
            <a:r>
              <a:rPr lang="en-US" sz="1800" spc="-44" dirty="0">
                <a:solidFill>
                  <a:srgbClr val="494949"/>
                </a:solidFill>
                <a:latin typeface="Gothic A1 Medium"/>
                <a:ea typeface="Gothic A1 Medium"/>
              </a:rPr>
              <a:t> </a:t>
            </a:r>
            <a:r>
              <a:rPr lang="en-US" sz="1800" spc="-44" dirty="0" err="1">
                <a:solidFill>
                  <a:srgbClr val="494949"/>
                </a:solidFill>
                <a:latin typeface="Gothic A1 Medium"/>
                <a:ea typeface="Gothic A1 Medium"/>
              </a:rPr>
              <a:t>강화합니다</a:t>
            </a:r>
            <a:r>
              <a:rPr lang="en-US" sz="1800" spc="-44" dirty="0">
                <a:solidFill>
                  <a:srgbClr val="494949"/>
                </a:solidFill>
                <a:latin typeface="Gothic A1 Medium"/>
                <a:ea typeface="Gothic A1 Medium"/>
              </a:rPr>
              <a:t>.</a:t>
            </a:r>
          </a:p>
          <a:p>
            <a:pPr marL="0" lvl="0" indent="0" algn="just">
              <a:lnSpc>
                <a:spcPts val="2520"/>
              </a:lnSpc>
              <a:spcBef>
                <a:spcPct val="0"/>
              </a:spcBef>
            </a:pPr>
            <a:endParaRPr lang="en-US" sz="1800" spc="-44" dirty="0">
              <a:solidFill>
                <a:srgbClr val="494949"/>
              </a:solidFill>
              <a:latin typeface="Gothic A1 Medium"/>
              <a:ea typeface="Gothic A1 Medium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719673" y="326241"/>
            <a:ext cx="8615952" cy="10032583"/>
            <a:chOff x="0" y="0"/>
            <a:chExt cx="11487936" cy="13376778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23987" t="3733" r="27367" b="11925"/>
            <a:stretch>
              <a:fillRect/>
            </a:stretch>
          </p:blipFill>
          <p:spPr>
            <a:xfrm>
              <a:off x="0" y="0"/>
              <a:ext cx="11487936" cy="13376778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-93237" y="-115661"/>
            <a:ext cx="18500217" cy="518101"/>
            <a:chOff x="0" y="0"/>
            <a:chExt cx="4872485" cy="13645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872485" cy="136455"/>
            </a:xfrm>
            <a:custGeom>
              <a:avLst/>
              <a:gdLst/>
              <a:ahLst/>
              <a:cxnLst/>
              <a:rect l="l" t="t" r="r" b="b"/>
              <a:pathLst>
                <a:path w="4872485" h="136455">
                  <a:moveTo>
                    <a:pt x="0" y="0"/>
                  </a:moveTo>
                  <a:lnTo>
                    <a:pt x="4872485" y="0"/>
                  </a:lnTo>
                  <a:lnTo>
                    <a:pt x="4872485" y="136455"/>
                  </a:lnTo>
                  <a:lnTo>
                    <a:pt x="0" y="136455"/>
                  </a:lnTo>
                  <a:close/>
                </a:path>
              </a:pathLst>
            </a:custGeom>
            <a:solidFill>
              <a:srgbClr val="1FA1E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28575"/>
              <a:ext cx="4872485" cy="1650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7" name="AutoShape 7"/>
          <p:cNvSpPr/>
          <p:nvPr/>
        </p:nvSpPr>
        <p:spPr>
          <a:xfrm>
            <a:off x="-294105" y="1479777"/>
            <a:ext cx="1335677" cy="0"/>
          </a:xfrm>
          <a:prstGeom prst="line">
            <a:avLst/>
          </a:prstGeom>
          <a:ln w="142875" cap="flat">
            <a:solidFill>
              <a:srgbClr val="0B3B7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8" name="Group 8"/>
          <p:cNvGrpSpPr/>
          <p:nvPr/>
        </p:nvGrpSpPr>
        <p:grpSpPr>
          <a:xfrm>
            <a:off x="1273629" y="2479940"/>
            <a:ext cx="7870371" cy="2282560"/>
            <a:chOff x="0" y="0"/>
            <a:chExt cx="2072855" cy="50967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072855" cy="509672"/>
            </a:xfrm>
            <a:custGeom>
              <a:avLst/>
              <a:gdLst/>
              <a:ahLst/>
              <a:cxnLst/>
              <a:rect l="l" t="t" r="r" b="b"/>
              <a:pathLst>
                <a:path w="2072855" h="509672">
                  <a:moveTo>
                    <a:pt x="0" y="0"/>
                  </a:moveTo>
                  <a:lnTo>
                    <a:pt x="2072855" y="0"/>
                  </a:lnTo>
                  <a:lnTo>
                    <a:pt x="2072855" y="509672"/>
                  </a:lnTo>
                  <a:lnTo>
                    <a:pt x="0" y="509672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2072855" cy="5382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1273629" y="5342532"/>
            <a:ext cx="4957437" cy="4227702"/>
          </a:xfrm>
          <a:custGeom>
            <a:avLst/>
            <a:gdLst/>
            <a:ahLst/>
            <a:cxnLst/>
            <a:rect l="l" t="t" r="r" b="b"/>
            <a:pathLst>
              <a:path w="4957437" h="4227702">
                <a:moveTo>
                  <a:pt x="0" y="0"/>
                </a:moveTo>
                <a:lnTo>
                  <a:pt x="4957436" y="0"/>
                </a:lnTo>
                <a:lnTo>
                  <a:pt x="4957436" y="4227702"/>
                </a:lnTo>
                <a:lnTo>
                  <a:pt x="0" y="42277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2" name="TextBox 12"/>
          <p:cNvSpPr txBox="1"/>
          <p:nvPr/>
        </p:nvSpPr>
        <p:spPr>
          <a:xfrm>
            <a:off x="1286500" y="1017814"/>
            <a:ext cx="6609576" cy="846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ko-KR" altLang="en-US" sz="5500" b="1" spc="-220" dirty="0">
                <a:solidFill>
                  <a:srgbClr val="1FA1E4"/>
                </a:solidFill>
                <a:ea typeface="Gothic A1 Ultra-Bold"/>
              </a:rPr>
              <a:t>사용자 관리</a:t>
            </a:r>
            <a:endParaRPr lang="en-US" sz="5500" spc="-220" dirty="0">
              <a:solidFill>
                <a:srgbClr val="1FA1E4"/>
              </a:solidFill>
              <a:ea typeface="Gothic A1 Ultra-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363730" y="2624560"/>
            <a:ext cx="7340264" cy="19465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88" lvl="1" indent="-226694" algn="just">
              <a:lnSpc>
                <a:spcPts val="3884"/>
              </a:lnSpc>
              <a:buFont typeface="Arial"/>
              <a:buChar char="•"/>
            </a:pPr>
            <a:r>
              <a:rPr lang="en-US" sz="2099" spc="-52" dirty="0">
                <a:solidFill>
                  <a:srgbClr val="494949"/>
                </a:solidFill>
                <a:ea typeface="Gothic A1 Light Bold"/>
              </a:rPr>
              <a:t>ADMIN</a:t>
            </a:r>
          </a:p>
          <a:p>
            <a:pPr marL="453388" lvl="1" indent="-226694" algn="just">
              <a:lnSpc>
                <a:spcPts val="3884"/>
              </a:lnSpc>
              <a:buFont typeface="Arial"/>
              <a:buChar char="•"/>
            </a:pPr>
            <a:r>
              <a:rPr lang="en-US" sz="2099" spc="-52" dirty="0">
                <a:solidFill>
                  <a:srgbClr val="494949"/>
                </a:solidFill>
                <a:ea typeface="Gothic A1 Light Bold"/>
              </a:rPr>
              <a:t>MANAGER</a:t>
            </a:r>
          </a:p>
          <a:p>
            <a:pPr marL="453388" lvl="1" indent="-226694" algn="just">
              <a:lnSpc>
                <a:spcPts val="3884"/>
              </a:lnSpc>
              <a:buFont typeface="Arial"/>
              <a:buChar char="•"/>
            </a:pPr>
            <a:r>
              <a:rPr lang="ko-KR" altLang="en-US" sz="2099" spc="-52" dirty="0">
                <a:solidFill>
                  <a:srgbClr val="494949"/>
                </a:solidFill>
                <a:ea typeface="Gothic A1 Light Bold"/>
              </a:rPr>
              <a:t>내 정보</a:t>
            </a:r>
            <a:endParaRPr lang="en-US" altLang="ko-KR" sz="2099" spc="-52" dirty="0">
              <a:solidFill>
                <a:srgbClr val="494949"/>
              </a:solidFill>
              <a:ea typeface="Gothic A1 Light Bold"/>
            </a:endParaRPr>
          </a:p>
          <a:p>
            <a:pPr marL="453388" lvl="1" indent="-226694" algn="just">
              <a:lnSpc>
                <a:spcPts val="3884"/>
              </a:lnSpc>
              <a:buFont typeface="Arial"/>
              <a:buChar char="•"/>
            </a:pPr>
            <a:r>
              <a:rPr lang="ko-KR" altLang="en-US" sz="2099" spc="-52" dirty="0">
                <a:solidFill>
                  <a:srgbClr val="494949"/>
                </a:solidFill>
                <a:ea typeface="Gothic A1 Light Bold"/>
              </a:rPr>
              <a:t>사용자 정보</a:t>
            </a:r>
            <a:endParaRPr lang="en-US" sz="2099" spc="-52" dirty="0">
              <a:solidFill>
                <a:srgbClr val="494949"/>
              </a:solidFill>
              <a:ea typeface="Gothic A1 Light Bold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A32FA0E2-8D68-EF5E-8A6A-A8DB94CD2E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96600" y="2705100"/>
            <a:ext cx="64008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1266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719673" y="326241"/>
            <a:ext cx="8615952" cy="10032583"/>
            <a:chOff x="0" y="0"/>
            <a:chExt cx="11487936" cy="13376778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23987" t="3733" r="27367" b="11925"/>
            <a:stretch>
              <a:fillRect/>
            </a:stretch>
          </p:blipFill>
          <p:spPr>
            <a:xfrm>
              <a:off x="0" y="0"/>
              <a:ext cx="11487936" cy="13376778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-93237" y="-115661"/>
            <a:ext cx="18500217" cy="518101"/>
            <a:chOff x="0" y="0"/>
            <a:chExt cx="4872485" cy="13645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872485" cy="136455"/>
            </a:xfrm>
            <a:custGeom>
              <a:avLst/>
              <a:gdLst/>
              <a:ahLst/>
              <a:cxnLst/>
              <a:rect l="l" t="t" r="r" b="b"/>
              <a:pathLst>
                <a:path w="4872485" h="136455">
                  <a:moveTo>
                    <a:pt x="0" y="0"/>
                  </a:moveTo>
                  <a:lnTo>
                    <a:pt x="4872485" y="0"/>
                  </a:lnTo>
                  <a:lnTo>
                    <a:pt x="4872485" y="136455"/>
                  </a:lnTo>
                  <a:lnTo>
                    <a:pt x="0" y="136455"/>
                  </a:lnTo>
                  <a:close/>
                </a:path>
              </a:pathLst>
            </a:custGeom>
            <a:solidFill>
              <a:srgbClr val="1FA1E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28575"/>
              <a:ext cx="4872485" cy="1650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7" name="AutoShape 7"/>
          <p:cNvSpPr/>
          <p:nvPr/>
        </p:nvSpPr>
        <p:spPr>
          <a:xfrm>
            <a:off x="-294105" y="1479777"/>
            <a:ext cx="1335677" cy="0"/>
          </a:xfrm>
          <a:prstGeom prst="line">
            <a:avLst/>
          </a:prstGeom>
          <a:ln w="142875" cap="flat">
            <a:solidFill>
              <a:srgbClr val="0B3B7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8" name="Group 8"/>
          <p:cNvGrpSpPr/>
          <p:nvPr/>
        </p:nvGrpSpPr>
        <p:grpSpPr>
          <a:xfrm>
            <a:off x="1273629" y="2479940"/>
            <a:ext cx="7870371" cy="1291959"/>
            <a:chOff x="0" y="0"/>
            <a:chExt cx="2072855" cy="50967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072855" cy="509672"/>
            </a:xfrm>
            <a:custGeom>
              <a:avLst/>
              <a:gdLst/>
              <a:ahLst/>
              <a:cxnLst/>
              <a:rect l="l" t="t" r="r" b="b"/>
              <a:pathLst>
                <a:path w="2072855" h="509672">
                  <a:moveTo>
                    <a:pt x="0" y="0"/>
                  </a:moveTo>
                  <a:lnTo>
                    <a:pt x="2072855" y="0"/>
                  </a:lnTo>
                  <a:lnTo>
                    <a:pt x="2072855" y="509672"/>
                  </a:lnTo>
                  <a:lnTo>
                    <a:pt x="0" y="509672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2072855" cy="5382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286500" y="1017814"/>
            <a:ext cx="6609576" cy="846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ko-KR" altLang="en-US" sz="5500" b="1" spc="-220" dirty="0">
                <a:solidFill>
                  <a:srgbClr val="1FA1E4"/>
                </a:solidFill>
                <a:ea typeface="Gothic A1 Ultra-Bold"/>
              </a:rPr>
              <a:t>사용자 관리 </a:t>
            </a:r>
            <a:r>
              <a:rPr lang="en-US" altLang="ko-KR" sz="5500" b="1" spc="-220" dirty="0">
                <a:solidFill>
                  <a:srgbClr val="1FA1E4"/>
                </a:solidFill>
                <a:ea typeface="Gothic A1 Ultra-Bold"/>
              </a:rPr>
              <a:t>- ADMIN</a:t>
            </a:r>
            <a:endParaRPr lang="en-US" sz="5500" spc="-220" dirty="0">
              <a:solidFill>
                <a:srgbClr val="1FA1E4"/>
              </a:solidFill>
              <a:ea typeface="Gothic A1 Ultra-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363730" y="2624560"/>
            <a:ext cx="7340264" cy="946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88" lvl="1" indent="-226694" algn="just">
              <a:lnSpc>
                <a:spcPts val="3884"/>
              </a:lnSpc>
              <a:buFont typeface="Arial"/>
              <a:buChar char="•"/>
            </a:pPr>
            <a:r>
              <a:rPr lang="ko-KR" altLang="en-US" sz="2099" spc="-52" dirty="0">
                <a:solidFill>
                  <a:srgbClr val="494949"/>
                </a:solidFill>
                <a:ea typeface="Gothic A1 Light Bold"/>
              </a:rPr>
              <a:t>사용자 권한 설정</a:t>
            </a:r>
            <a:endParaRPr lang="en-US" altLang="ko-KR" sz="2099" spc="-52" dirty="0">
              <a:solidFill>
                <a:srgbClr val="494949"/>
              </a:solidFill>
              <a:ea typeface="Gothic A1 Light Bold"/>
            </a:endParaRPr>
          </a:p>
          <a:p>
            <a:pPr marL="453388" lvl="1" indent="-226694" algn="just">
              <a:lnSpc>
                <a:spcPts val="3884"/>
              </a:lnSpc>
              <a:buFont typeface="Arial"/>
              <a:buChar char="•"/>
            </a:pPr>
            <a:r>
              <a:rPr lang="ko-KR" altLang="en-US" sz="2099" spc="-52" dirty="0">
                <a:solidFill>
                  <a:srgbClr val="494949"/>
                </a:solidFill>
                <a:ea typeface="Gothic A1 Light Bold"/>
              </a:rPr>
              <a:t>회원 삭제</a:t>
            </a:r>
            <a:endParaRPr lang="en-US" sz="2099" spc="-52" dirty="0">
              <a:solidFill>
                <a:srgbClr val="494949"/>
              </a:solidFill>
              <a:ea typeface="Gothic A1 Light Bold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A32FA0E2-8D68-EF5E-8A6A-A8DB94CD2E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6600" y="2705100"/>
            <a:ext cx="64008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3813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719673" y="326241"/>
            <a:ext cx="8615952" cy="10032583"/>
            <a:chOff x="0" y="0"/>
            <a:chExt cx="11487936" cy="13376778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23987" t="3733" r="27367" b="11925"/>
            <a:stretch>
              <a:fillRect/>
            </a:stretch>
          </p:blipFill>
          <p:spPr>
            <a:xfrm>
              <a:off x="0" y="0"/>
              <a:ext cx="11487936" cy="13376778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-93237" y="-115661"/>
            <a:ext cx="18500217" cy="518101"/>
            <a:chOff x="0" y="0"/>
            <a:chExt cx="4872485" cy="13645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872485" cy="136455"/>
            </a:xfrm>
            <a:custGeom>
              <a:avLst/>
              <a:gdLst/>
              <a:ahLst/>
              <a:cxnLst/>
              <a:rect l="l" t="t" r="r" b="b"/>
              <a:pathLst>
                <a:path w="4872485" h="136455">
                  <a:moveTo>
                    <a:pt x="0" y="0"/>
                  </a:moveTo>
                  <a:lnTo>
                    <a:pt x="4872485" y="0"/>
                  </a:lnTo>
                  <a:lnTo>
                    <a:pt x="4872485" y="136455"/>
                  </a:lnTo>
                  <a:lnTo>
                    <a:pt x="0" y="136455"/>
                  </a:lnTo>
                  <a:close/>
                </a:path>
              </a:pathLst>
            </a:custGeom>
            <a:solidFill>
              <a:srgbClr val="1FA1E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28575"/>
              <a:ext cx="4872485" cy="1650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7" name="AutoShape 7"/>
          <p:cNvSpPr/>
          <p:nvPr/>
        </p:nvSpPr>
        <p:spPr>
          <a:xfrm>
            <a:off x="-294105" y="1479777"/>
            <a:ext cx="1335677" cy="0"/>
          </a:xfrm>
          <a:prstGeom prst="line">
            <a:avLst/>
          </a:prstGeom>
          <a:ln w="142875" cap="flat">
            <a:solidFill>
              <a:srgbClr val="0B3B7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8" name="Group 8"/>
          <p:cNvGrpSpPr/>
          <p:nvPr/>
        </p:nvGrpSpPr>
        <p:grpSpPr>
          <a:xfrm>
            <a:off x="1273629" y="2479940"/>
            <a:ext cx="7870371" cy="1291959"/>
            <a:chOff x="0" y="0"/>
            <a:chExt cx="2072855" cy="50967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072855" cy="509672"/>
            </a:xfrm>
            <a:custGeom>
              <a:avLst/>
              <a:gdLst/>
              <a:ahLst/>
              <a:cxnLst/>
              <a:rect l="l" t="t" r="r" b="b"/>
              <a:pathLst>
                <a:path w="2072855" h="509672">
                  <a:moveTo>
                    <a:pt x="0" y="0"/>
                  </a:moveTo>
                  <a:lnTo>
                    <a:pt x="2072855" y="0"/>
                  </a:lnTo>
                  <a:lnTo>
                    <a:pt x="2072855" y="509672"/>
                  </a:lnTo>
                  <a:lnTo>
                    <a:pt x="0" y="509672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2072855" cy="5382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286500" y="1017814"/>
            <a:ext cx="7095500" cy="8463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ko-KR" altLang="en-US" sz="5500" b="1" spc="-220" dirty="0">
                <a:solidFill>
                  <a:srgbClr val="1FA1E4"/>
                </a:solidFill>
                <a:ea typeface="Gothic A1 Ultra-Bold"/>
              </a:rPr>
              <a:t>사용자 관리 </a:t>
            </a:r>
            <a:r>
              <a:rPr lang="en-US" altLang="ko-KR" sz="5500" b="1" spc="-220" dirty="0">
                <a:solidFill>
                  <a:srgbClr val="1FA1E4"/>
                </a:solidFill>
                <a:ea typeface="Gothic A1 Ultra-Bold"/>
              </a:rPr>
              <a:t>- MANAGER</a:t>
            </a:r>
            <a:endParaRPr lang="en-US" sz="5500" spc="-220" dirty="0">
              <a:solidFill>
                <a:srgbClr val="1FA1E4"/>
              </a:solidFill>
              <a:ea typeface="Gothic A1 Ultra-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363730" y="2624560"/>
            <a:ext cx="7340264" cy="946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88" lvl="1" indent="-226694" algn="just">
              <a:lnSpc>
                <a:spcPts val="3884"/>
              </a:lnSpc>
              <a:buFont typeface="Arial"/>
              <a:buChar char="•"/>
            </a:pPr>
            <a:r>
              <a:rPr lang="ko-KR" altLang="en-US" sz="2099" spc="-52" dirty="0">
                <a:solidFill>
                  <a:srgbClr val="494949"/>
                </a:solidFill>
                <a:ea typeface="Gothic A1 Light Bold"/>
              </a:rPr>
              <a:t>사용자 권한 설정</a:t>
            </a:r>
            <a:endParaRPr lang="en-US" altLang="ko-KR" sz="2099" spc="-52" dirty="0">
              <a:solidFill>
                <a:srgbClr val="494949"/>
              </a:solidFill>
              <a:ea typeface="Gothic A1 Light Bold"/>
            </a:endParaRPr>
          </a:p>
          <a:p>
            <a:pPr marL="453388" lvl="1" indent="-226694" algn="just">
              <a:lnSpc>
                <a:spcPts val="3884"/>
              </a:lnSpc>
              <a:buFont typeface="Arial"/>
              <a:buChar char="•"/>
            </a:pPr>
            <a:r>
              <a:rPr lang="en-US" sz="2099" spc="-52" dirty="0">
                <a:solidFill>
                  <a:srgbClr val="494949"/>
                </a:solidFill>
                <a:ea typeface="Gothic A1 Light Bold"/>
              </a:rPr>
              <a:t>ADMIN</a:t>
            </a:r>
            <a:r>
              <a:rPr lang="ko-KR" altLang="en-US" sz="2099" spc="-52" dirty="0">
                <a:solidFill>
                  <a:srgbClr val="494949"/>
                </a:solidFill>
                <a:ea typeface="Gothic A1 Light Bold"/>
              </a:rPr>
              <a:t> 포함 안함</a:t>
            </a:r>
            <a:endParaRPr lang="en-US" sz="2099" spc="-52" dirty="0">
              <a:solidFill>
                <a:srgbClr val="494949"/>
              </a:solidFill>
              <a:ea typeface="Gothic A1 Light Bold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9B203D2A-0FDB-2F27-5820-50FB021FEE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6600" y="2682094"/>
            <a:ext cx="6400800" cy="3680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7108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719673" y="342900"/>
            <a:ext cx="8615952" cy="10032583"/>
            <a:chOff x="0" y="0"/>
            <a:chExt cx="11487936" cy="13376778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23987" t="3733" r="27367" b="11925"/>
            <a:stretch>
              <a:fillRect/>
            </a:stretch>
          </p:blipFill>
          <p:spPr>
            <a:xfrm>
              <a:off x="0" y="0"/>
              <a:ext cx="11487936" cy="13376778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-93237" y="-115661"/>
            <a:ext cx="18500217" cy="518101"/>
            <a:chOff x="0" y="0"/>
            <a:chExt cx="4872485" cy="13645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872485" cy="136455"/>
            </a:xfrm>
            <a:custGeom>
              <a:avLst/>
              <a:gdLst/>
              <a:ahLst/>
              <a:cxnLst/>
              <a:rect l="l" t="t" r="r" b="b"/>
              <a:pathLst>
                <a:path w="4872485" h="136455">
                  <a:moveTo>
                    <a:pt x="0" y="0"/>
                  </a:moveTo>
                  <a:lnTo>
                    <a:pt x="4872485" y="0"/>
                  </a:lnTo>
                  <a:lnTo>
                    <a:pt x="4872485" y="136455"/>
                  </a:lnTo>
                  <a:lnTo>
                    <a:pt x="0" y="136455"/>
                  </a:lnTo>
                  <a:close/>
                </a:path>
              </a:pathLst>
            </a:custGeom>
            <a:solidFill>
              <a:srgbClr val="1FA1E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28575"/>
              <a:ext cx="4872485" cy="1650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7" name="AutoShape 7"/>
          <p:cNvSpPr/>
          <p:nvPr/>
        </p:nvSpPr>
        <p:spPr>
          <a:xfrm>
            <a:off x="-294105" y="1479777"/>
            <a:ext cx="1335677" cy="0"/>
          </a:xfrm>
          <a:prstGeom prst="line">
            <a:avLst/>
          </a:prstGeom>
          <a:ln w="142875" cap="flat">
            <a:solidFill>
              <a:srgbClr val="0B3B7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8" name="Group 8"/>
          <p:cNvGrpSpPr/>
          <p:nvPr/>
        </p:nvGrpSpPr>
        <p:grpSpPr>
          <a:xfrm>
            <a:off x="1273629" y="2479940"/>
            <a:ext cx="7870371" cy="7444730"/>
            <a:chOff x="0" y="0"/>
            <a:chExt cx="2072855" cy="50967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072855" cy="509672"/>
            </a:xfrm>
            <a:custGeom>
              <a:avLst/>
              <a:gdLst/>
              <a:ahLst/>
              <a:cxnLst/>
              <a:rect l="l" t="t" r="r" b="b"/>
              <a:pathLst>
                <a:path w="2072855" h="509672">
                  <a:moveTo>
                    <a:pt x="0" y="0"/>
                  </a:moveTo>
                  <a:lnTo>
                    <a:pt x="2072855" y="0"/>
                  </a:lnTo>
                  <a:lnTo>
                    <a:pt x="2072855" y="509672"/>
                  </a:lnTo>
                  <a:lnTo>
                    <a:pt x="0" y="509672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2072855" cy="5382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286500" y="1017814"/>
            <a:ext cx="7095500" cy="8463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ko-KR" altLang="en-US" sz="5500" b="1" spc="-220" dirty="0">
                <a:solidFill>
                  <a:srgbClr val="1FA1E4"/>
                </a:solidFill>
                <a:ea typeface="Gothic A1 Ultra-Bold"/>
              </a:rPr>
              <a:t>사용자 관리 </a:t>
            </a:r>
            <a:r>
              <a:rPr lang="en-US" altLang="ko-KR" sz="5500" b="1" spc="-220" dirty="0">
                <a:solidFill>
                  <a:srgbClr val="1FA1E4"/>
                </a:solidFill>
                <a:ea typeface="Gothic A1 Ultra-Bold"/>
              </a:rPr>
              <a:t>– </a:t>
            </a:r>
            <a:r>
              <a:rPr lang="ko-KR" altLang="en-US" sz="5500" b="1" spc="-220" dirty="0">
                <a:solidFill>
                  <a:srgbClr val="1FA1E4"/>
                </a:solidFill>
                <a:ea typeface="Gothic A1 Ultra-Bold"/>
              </a:rPr>
              <a:t>내 정보</a:t>
            </a:r>
            <a:endParaRPr lang="en-US" sz="5500" spc="-220" dirty="0">
              <a:solidFill>
                <a:srgbClr val="1FA1E4"/>
              </a:solidFill>
              <a:ea typeface="Gothic A1 Ultra-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363730" y="2624560"/>
            <a:ext cx="7340264" cy="74447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88" lvl="1" indent="-226694" algn="just">
              <a:lnSpc>
                <a:spcPts val="3884"/>
              </a:lnSpc>
              <a:buFont typeface="Arial"/>
              <a:buChar char="•"/>
            </a:pPr>
            <a:r>
              <a:rPr lang="ko-KR" altLang="en-US" sz="2500" b="1" spc="-52" dirty="0">
                <a:solidFill>
                  <a:srgbClr val="494949"/>
                </a:solidFill>
                <a:ea typeface="Gothic A1 Light Bold"/>
              </a:rPr>
              <a:t>사용자 정보</a:t>
            </a:r>
            <a:endParaRPr lang="en-US" altLang="ko-KR" sz="2500" b="1" spc="-52" dirty="0">
              <a:solidFill>
                <a:srgbClr val="494949"/>
              </a:solidFill>
              <a:ea typeface="Gothic A1 Light Bold"/>
            </a:endParaRPr>
          </a:p>
          <a:p>
            <a:pPr marL="226694" lvl="1" algn="just">
              <a:lnSpc>
                <a:spcPts val="3884"/>
              </a:lnSpc>
            </a:pPr>
            <a:endParaRPr lang="en-US" altLang="ko-KR" sz="2500" b="1" spc="-52" dirty="0">
              <a:solidFill>
                <a:srgbClr val="494949"/>
              </a:solidFill>
              <a:ea typeface="Gothic A1 Light Bold"/>
            </a:endParaRPr>
          </a:p>
          <a:p>
            <a:pPr marL="683894" lvl="1" indent="-457200" algn="just">
              <a:lnSpc>
                <a:spcPts val="3884"/>
              </a:lnSpc>
              <a:buAutoNum type="arabicPeriod"/>
            </a:pPr>
            <a:r>
              <a:rPr lang="ko-KR" altLang="en-US" sz="2500" b="1" spc="-52" dirty="0">
                <a:solidFill>
                  <a:srgbClr val="494949"/>
                </a:solidFill>
                <a:ea typeface="Gothic A1 Light Bold"/>
              </a:rPr>
              <a:t>비밀번호 변경</a:t>
            </a:r>
            <a:endParaRPr lang="en-US" altLang="ko-KR" sz="2000" b="1" spc="-52" dirty="0">
              <a:solidFill>
                <a:srgbClr val="494949"/>
              </a:solidFill>
              <a:ea typeface="Gothic A1 Light Bold"/>
            </a:endParaRPr>
          </a:p>
          <a:p>
            <a:pPr marL="1141094" lvl="2" indent="-457200" algn="just">
              <a:lnSpc>
                <a:spcPts val="3884"/>
              </a:lnSpc>
              <a:buAutoNum type="arabicParenR"/>
            </a:pPr>
            <a:r>
              <a:rPr lang="ko-KR" altLang="en-US" sz="2000" spc="-52" dirty="0">
                <a:solidFill>
                  <a:srgbClr val="494949"/>
                </a:solidFill>
                <a:ea typeface="Gothic A1 Light Bold"/>
              </a:rPr>
              <a:t>현재 비밀번호</a:t>
            </a:r>
            <a:endParaRPr lang="en-US" altLang="ko-KR" sz="2000" spc="-52" dirty="0">
              <a:solidFill>
                <a:srgbClr val="494949"/>
              </a:solidFill>
              <a:ea typeface="Gothic A1 Light Bold"/>
            </a:endParaRPr>
          </a:p>
          <a:p>
            <a:pPr marL="1141094" lvl="2" indent="-457200" algn="just">
              <a:lnSpc>
                <a:spcPts val="3884"/>
              </a:lnSpc>
              <a:buAutoNum type="arabicParenR"/>
            </a:pPr>
            <a:r>
              <a:rPr lang="ko-KR" altLang="en-US" sz="2000" spc="-52" dirty="0">
                <a:solidFill>
                  <a:srgbClr val="494949"/>
                </a:solidFill>
                <a:ea typeface="Gothic A1 Light Bold"/>
              </a:rPr>
              <a:t>변경하고 싶은 비밀번호</a:t>
            </a:r>
            <a:endParaRPr lang="en-US" altLang="ko-KR" sz="2000" spc="-52" dirty="0">
              <a:solidFill>
                <a:srgbClr val="494949"/>
              </a:solidFill>
              <a:ea typeface="Gothic A1 Light Bold"/>
            </a:endParaRPr>
          </a:p>
          <a:p>
            <a:pPr marL="683894" lvl="2" algn="just">
              <a:lnSpc>
                <a:spcPts val="3884"/>
              </a:lnSpc>
            </a:pPr>
            <a:endParaRPr lang="en-US" altLang="ko-KR" sz="2000" spc="-52" dirty="0">
              <a:solidFill>
                <a:srgbClr val="494949"/>
              </a:solidFill>
              <a:ea typeface="Gothic A1 Light Bold"/>
            </a:endParaRPr>
          </a:p>
          <a:p>
            <a:pPr marL="683894" lvl="1" indent="-457200" algn="just">
              <a:lnSpc>
                <a:spcPts val="3884"/>
              </a:lnSpc>
              <a:buAutoNum type="arabicPeriod"/>
            </a:pPr>
            <a:r>
              <a:rPr lang="ko-KR" altLang="en-US" sz="2500" b="1" spc="-52" dirty="0">
                <a:solidFill>
                  <a:srgbClr val="494949"/>
                </a:solidFill>
                <a:ea typeface="Gothic A1 Light Bold"/>
              </a:rPr>
              <a:t>이름 변경</a:t>
            </a:r>
            <a:endParaRPr lang="en-US" altLang="ko-KR" sz="2000" b="1" spc="-52" dirty="0">
              <a:solidFill>
                <a:srgbClr val="494949"/>
              </a:solidFill>
              <a:ea typeface="Gothic A1 Light Bold"/>
            </a:endParaRPr>
          </a:p>
          <a:p>
            <a:pPr marL="1141094" lvl="2" indent="-457200" algn="just">
              <a:lnSpc>
                <a:spcPts val="3884"/>
              </a:lnSpc>
              <a:buAutoNum type="arabicParenR"/>
            </a:pPr>
            <a:r>
              <a:rPr lang="ko-KR" altLang="en-US" sz="2000" spc="-52" dirty="0">
                <a:solidFill>
                  <a:srgbClr val="494949"/>
                </a:solidFill>
                <a:ea typeface="Gothic A1 Light Bold"/>
              </a:rPr>
              <a:t>변경하고 싶은 이름</a:t>
            </a:r>
            <a:endParaRPr lang="en-US" altLang="ko-KR" sz="2000" spc="-52" dirty="0">
              <a:solidFill>
                <a:srgbClr val="494949"/>
              </a:solidFill>
              <a:ea typeface="Gothic A1 Light Bold"/>
            </a:endParaRPr>
          </a:p>
          <a:p>
            <a:pPr marL="683894" lvl="2" algn="just">
              <a:lnSpc>
                <a:spcPts val="3884"/>
              </a:lnSpc>
            </a:pPr>
            <a:endParaRPr lang="en-US" altLang="ko-KR" sz="2000" spc="-52" dirty="0">
              <a:solidFill>
                <a:srgbClr val="494949"/>
              </a:solidFill>
              <a:ea typeface="Gothic A1 Light Bold"/>
            </a:endParaRPr>
          </a:p>
          <a:p>
            <a:pPr marL="683894" lvl="1" indent="-457200" algn="just">
              <a:lnSpc>
                <a:spcPts val="3884"/>
              </a:lnSpc>
              <a:buAutoNum type="arabicPeriod"/>
            </a:pPr>
            <a:r>
              <a:rPr lang="ko-KR" altLang="en-US" sz="2500" b="1" spc="-52" dirty="0">
                <a:solidFill>
                  <a:srgbClr val="494949"/>
                </a:solidFill>
                <a:ea typeface="Gothic A1 Light Bold"/>
              </a:rPr>
              <a:t>회원  탈퇴</a:t>
            </a:r>
            <a:endParaRPr lang="en-US" altLang="ko-KR" sz="2500" b="1" spc="-52" dirty="0">
              <a:solidFill>
                <a:srgbClr val="494949"/>
              </a:solidFill>
              <a:ea typeface="Gothic A1 Light Bold"/>
            </a:endParaRPr>
          </a:p>
          <a:p>
            <a:pPr marL="1141094" lvl="2" indent="-457200" algn="just">
              <a:lnSpc>
                <a:spcPts val="3884"/>
              </a:lnSpc>
              <a:buAutoNum type="arabicParenR"/>
            </a:pPr>
            <a:r>
              <a:rPr lang="ko-KR" altLang="en-US" sz="2000" spc="-52" dirty="0">
                <a:solidFill>
                  <a:srgbClr val="494949"/>
                </a:solidFill>
                <a:ea typeface="Gothic A1 Light Bold"/>
              </a:rPr>
              <a:t>현재 비밀번호</a:t>
            </a:r>
            <a:endParaRPr lang="en-US" altLang="ko-KR" sz="2000" spc="-52" dirty="0">
              <a:solidFill>
                <a:srgbClr val="494949"/>
              </a:solidFill>
              <a:ea typeface="Gothic A1 Light Bold"/>
            </a:endParaRPr>
          </a:p>
          <a:p>
            <a:pPr marL="683894" lvl="2" algn="just">
              <a:lnSpc>
                <a:spcPts val="3884"/>
              </a:lnSpc>
            </a:pPr>
            <a:endParaRPr lang="en-US" altLang="ko-KR" sz="2000" spc="-52" dirty="0">
              <a:solidFill>
                <a:srgbClr val="494949"/>
              </a:solidFill>
              <a:ea typeface="Gothic A1 Light Bold"/>
            </a:endParaRPr>
          </a:p>
          <a:p>
            <a:pPr marL="683894" lvl="1" indent="-457200" algn="just">
              <a:lnSpc>
                <a:spcPts val="3884"/>
              </a:lnSpc>
              <a:buAutoNum type="arabicPeriod"/>
            </a:pPr>
            <a:r>
              <a:rPr lang="ko-KR" altLang="en-US" sz="2500" b="1" spc="-52" dirty="0" err="1">
                <a:solidFill>
                  <a:srgbClr val="494949"/>
                </a:solidFill>
                <a:ea typeface="Gothic A1 Light Bold"/>
              </a:rPr>
              <a:t>어드민</a:t>
            </a:r>
            <a:r>
              <a:rPr lang="ko-KR" altLang="en-US" sz="2500" b="1" spc="-52" dirty="0">
                <a:solidFill>
                  <a:srgbClr val="494949"/>
                </a:solidFill>
                <a:ea typeface="Gothic A1 Light Bold"/>
              </a:rPr>
              <a:t> 변경</a:t>
            </a:r>
            <a:endParaRPr lang="en-US" altLang="ko-KR" sz="2500" b="1" spc="-52" dirty="0">
              <a:solidFill>
                <a:srgbClr val="494949"/>
              </a:solidFill>
              <a:ea typeface="Gothic A1 Light Bold"/>
            </a:endParaRPr>
          </a:p>
          <a:p>
            <a:pPr marL="1141094" lvl="2" indent="-457200" algn="just">
              <a:lnSpc>
                <a:spcPts val="3884"/>
              </a:lnSpc>
              <a:buAutoNum type="arabicParenR"/>
            </a:pPr>
            <a:r>
              <a:rPr lang="ko-KR" altLang="en-US" sz="2000" spc="-52" dirty="0" err="1">
                <a:solidFill>
                  <a:srgbClr val="494949"/>
                </a:solidFill>
                <a:ea typeface="Gothic A1 Light Bold"/>
              </a:rPr>
              <a:t>어드민</a:t>
            </a:r>
            <a:r>
              <a:rPr lang="ko-KR" altLang="en-US" sz="2000" spc="-52" dirty="0">
                <a:solidFill>
                  <a:srgbClr val="494949"/>
                </a:solidFill>
                <a:ea typeface="Gothic A1 Light Bold"/>
              </a:rPr>
              <a:t> 키</a:t>
            </a:r>
            <a:endParaRPr lang="en-US" altLang="ko-KR" sz="2000" spc="-52" dirty="0">
              <a:solidFill>
                <a:srgbClr val="494949"/>
              </a:solidFill>
              <a:ea typeface="Gothic A1 Light Bold"/>
            </a:endParaRPr>
          </a:p>
          <a:p>
            <a:pPr marL="683894" lvl="2" algn="just">
              <a:lnSpc>
                <a:spcPts val="3884"/>
              </a:lnSpc>
            </a:pPr>
            <a:endParaRPr lang="en-US" altLang="ko-KR" sz="2000" spc="-52" dirty="0">
              <a:solidFill>
                <a:srgbClr val="494949"/>
              </a:solidFill>
              <a:ea typeface="Gothic A1 Light Bold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01BB52C8-291C-645B-5B0D-D95EA0F836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6600" y="2657304"/>
            <a:ext cx="6400799" cy="370539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A119C065-EA78-D424-EEB1-82C8F294AE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96600" y="2657304"/>
            <a:ext cx="6400799" cy="3705396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7853C6F0-5295-A9CC-6991-0E9B13C452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96600" y="2657304"/>
            <a:ext cx="6400799" cy="3705396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071A9C20-8A6C-13E6-A7B2-35B1D9CC4B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01402" y="2624560"/>
            <a:ext cx="6395997" cy="3738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436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719673" y="326241"/>
            <a:ext cx="8615952" cy="10032583"/>
            <a:chOff x="0" y="0"/>
            <a:chExt cx="11487936" cy="13376778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23987" t="3733" r="27367" b="11925"/>
            <a:stretch>
              <a:fillRect/>
            </a:stretch>
          </p:blipFill>
          <p:spPr>
            <a:xfrm>
              <a:off x="0" y="0"/>
              <a:ext cx="11487936" cy="13376778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-93237" y="-115661"/>
            <a:ext cx="18500217" cy="518101"/>
            <a:chOff x="0" y="0"/>
            <a:chExt cx="4872485" cy="13645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872485" cy="136455"/>
            </a:xfrm>
            <a:custGeom>
              <a:avLst/>
              <a:gdLst/>
              <a:ahLst/>
              <a:cxnLst/>
              <a:rect l="l" t="t" r="r" b="b"/>
              <a:pathLst>
                <a:path w="4872485" h="136455">
                  <a:moveTo>
                    <a:pt x="0" y="0"/>
                  </a:moveTo>
                  <a:lnTo>
                    <a:pt x="4872485" y="0"/>
                  </a:lnTo>
                  <a:lnTo>
                    <a:pt x="4872485" y="136455"/>
                  </a:lnTo>
                  <a:lnTo>
                    <a:pt x="0" y="136455"/>
                  </a:lnTo>
                  <a:close/>
                </a:path>
              </a:pathLst>
            </a:custGeom>
            <a:solidFill>
              <a:srgbClr val="1FA1E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28575"/>
              <a:ext cx="4872485" cy="1650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7" name="AutoShape 7"/>
          <p:cNvSpPr/>
          <p:nvPr/>
        </p:nvSpPr>
        <p:spPr>
          <a:xfrm>
            <a:off x="-294105" y="1479777"/>
            <a:ext cx="1335677" cy="0"/>
          </a:xfrm>
          <a:prstGeom prst="line">
            <a:avLst/>
          </a:prstGeom>
          <a:ln w="142875" cap="flat">
            <a:solidFill>
              <a:srgbClr val="0B3B7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8" name="Group 8"/>
          <p:cNvGrpSpPr/>
          <p:nvPr/>
        </p:nvGrpSpPr>
        <p:grpSpPr>
          <a:xfrm>
            <a:off x="1273629" y="2479940"/>
            <a:ext cx="7870371" cy="1291960"/>
            <a:chOff x="0" y="0"/>
            <a:chExt cx="2072855" cy="50967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072855" cy="509672"/>
            </a:xfrm>
            <a:custGeom>
              <a:avLst/>
              <a:gdLst/>
              <a:ahLst/>
              <a:cxnLst/>
              <a:rect l="l" t="t" r="r" b="b"/>
              <a:pathLst>
                <a:path w="2072855" h="509672">
                  <a:moveTo>
                    <a:pt x="0" y="0"/>
                  </a:moveTo>
                  <a:lnTo>
                    <a:pt x="2072855" y="0"/>
                  </a:lnTo>
                  <a:lnTo>
                    <a:pt x="2072855" y="509672"/>
                  </a:lnTo>
                  <a:lnTo>
                    <a:pt x="0" y="509672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2072855" cy="5382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1273629" y="5342532"/>
            <a:ext cx="4957437" cy="4227702"/>
          </a:xfrm>
          <a:custGeom>
            <a:avLst/>
            <a:gdLst/>
            <a:ahLst/>
            <a:cxnLst/>
            <a:rect l="l" t="t" r="r" b="b"/>
            <a:pathLst>
              <a:path w="4957437" h="4227702">
                <a:moveTo>
                  <a:pt x="0" y="0"/>
                </a:moveTo>
                <a:lnTo>
                  <a:pt x="4957436" y="0"/>
                </a:lnTo>
                <a:lnTo>
                  <a:pt x="4957436" y="4227702"/>
                </a:lnTo>
                <a:lnTo>
                  <a:pt x="0" y="42277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2" name="TextBox 12"/>
          <p:cNvSpPr txBox="1"/>
          <p:nvPr/>
        </p:nvSpPr>
        <p:spPr>
          <a:xfrm>
            <a:off x="1286500" y="1017814"/>
            <a:ext cx="6609576" cy="846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ko-KR" altLang="en-US" sz="5500" b="1" spc="-220" dirty="0">
                <a:solidFill>
                  <a:srgbClr val="1FA1E4"/>
                </a:solidFill>
                <a:ea typeface="Gothic A1 Ultra-Bold"/>
              </a:rPr>
              <a:t>채팅</a:t>
            </a:r>
            <a:endParaRPr lang="en-US" sz="5500" spc="-220" dirty="0">
              <a:solidFill>
                <a:srgbClr val="1FA1E4"/>
              </a:solidFill>
              <a:ea typeface="Gothic A1 Ultra-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363730" y="2624560"/>
            <a:ext cx="7340264" cy="946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88" lvl="1" indent="-226694" algn="just">
              <a:lnSpc>
                <a:spcPts val="3884"/>
              </a:lnSpc>
              <a:buFont typeface="Arial"/>
              <a:buChar char="•"/>
            </a:pPr>
            <a:r>
              <a:rPr lang="en-US" sz="2099" spc="-52" dirty="0">
                <a:solidFill>
                  <a:srgbClr val="494949"/>
                </a:solidFill>
                <a:ea typeface="Gothic A1 Light Bold"/>
              </a:rPr>
              <a:t>Socket</a:t>
            </a:r>
          </a:p>
          <a:p>
            <a:pPr marL="453388" lvl="1" indent="-226694" algn="just">
              <a:lnSpc>
                <a:spcPts val="3884"/>
              </a:lnSpc>
              <a:buFont typeface="Arial"/>
              <a:buChar char="•"/>
            </a:pPr>
            <a:r>
              <a:rPr lang="en-US" sz="2099" spc="-52" dirty="0">
                <a:solidFill>
                  <a:srgbClr val="494949"/>
                </a:solidFill>
                <a:ea typeface="Gothic A1 Light Bold"/>
              </a:rPr>
              <a:t>Stomp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9D7E0DCC-A1AD-30A7-B463-77FD677704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96601" y="2705100"/>
            <a:ext cx="6382386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7812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-93237" y="-115661"/>
            <a:ext cx="18500217" cy="518101"/>
            <a:chOff x="0" y="0"/>
            <a:chExt cx="4872485" cy="13645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872485" cy="136455"/>
            </a:xfrm>
            <a:custGeom>
              <a:avLst/>
              <a:gdLst/>
              <a:ahLst/>
              <a:cxnLst/>
              <a:rect l="l" t="t" r="r" b="b"/>
              <a:pathLst>
                <a:path w="4872485" h="136455">
                  <a:moveTo>
                    <a:pt x="0" y="0"/>
                  </a:moveTo>
                  <a:lnTo>
                    <a:pt x="4872485" y="0"/>
                  </a:lnTo>
                  <a:lnTo>
                    <a:pt x="4872485" y="136455"/>
                  </a:lnTo>
                  <a:lnTo>
                    <a:pt x="0" y="136455"/>
                  </a:lnTo>
                  <a:close/>
                </a:path>
              </a:pathLst>
            </a:custGeom>
            <a:solidFill>
              <a:srgbClr val="1FA1E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28575"/>
              <a:ext cx="4872485" cy="1650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7" name="AutoShape 7"/>
          <p:cNvSpPr/>
          <p:nvPr/>
        </p:nvSpPr>
        <p:spPr>
          <a:xfrm>
            <a:off x="-294105" y="1479777"/>
            <a:ext cx="1335677" cy="0"/>
          </a:xfrm>
          <a:prstGeom prst="line">
            <a:avLst/>
          </a:prstGeom>
          <a:ln w="142875" cap="flat">
            <a:solidFill>
              <a:srgbClr val="0B3B7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2" name="TextBox 12"/>
          <p:cNvSpPr txBox="1"/>
          <p:nvPr/>
        </p:nvSpPr>
        <p:spPr>
          <a:xfrm>
            <a:off x="1286500" y="1017814"/>
            <a:ext cx="6609576" cy="846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ko-KR" altLang="en-US" sz="5500" b="1" spc="-220" dirty="0">
                <a:solidFill>
                  <a:srgbClr val="1FA1E4"/>
                </a:solidFill>
                <a:ea typeface="Gothic A1 Ultra-Bold"/>
              </a:rPr>
              <a:t>채팅 </a:t>
            </a:r>
            <a:r>
              <a:rPr lang="en-US" altLang="ko-KR" sz="5500" b="1" spc="-220" dirty="0">
                <a:solidFill>
                  <a:srgbClr val="1FA1E4"/>
                </a:solidFill>
                <a:ea typeface="Gothic A1 Ultra-Bold"/>
              </a:rPr>
              <a:t>– STOMP</a:t>
            </a:r>
            <a:endParaRPr lang="en-US" sz="5500" spc="-220" dirty="0">
              <a:solidFill>
                <a:srgbClr val="1FA1E4"/>
              </a:solidFill>
              <a:ea typeface="Gothic A1 Ultra-Bold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9D7E0DCC-A1AD-30A7-B463-77FD677704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439" y="2095500"/>
            <a:ext cx="13839905" cy="793133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A4D00A2-4F3F-A723-015C-5C3CBF50B0EB}"/>
              </a:ext>
            </a:extLst>
          </p:cNvPr>
          <p:cNvSpPr txBox="1"/>
          <p:nvPr/>
        </p:nvSpPr>
        <p:spPr>
          <a:xfrm>
            <a:off x="9906000" y="4229100"/>
            <a:ext cx="44018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Queue:, Sub: </a:t>
            </a:r>
            <a:r>
              <a:rPr lang="ko-KR" altLang="en-US" dirty="0">
                <a:solidFill>
                  <a:schemeClr val="bg1"/>
                </a:solidFill>
              </a:rPr>
              <a:t>서버가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ko-KR" altLang="en-US" dirty="0">
                <a:solidFill>
                  <a:schemeClr val="bg1"/>
                </a:solidFill>
              </a:rPr>
              <a:t>클라이언트에게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Pub: </a:t>
            </a:r>
            <a:r>
              <a:rPr lang="ko-KR" altLang="en-US" dirty="0">
                <a:solidFill>
                  <a:schemeClr val="bg1"/>
                </a:solidFill>
              </a:rPr>
              <a:t>클라이언트가 서버에게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5E1C163-ECCB-DF0E-4137-DF0DA45A768E}"/>
              </a:ext>
            </a:extLst>
          </p:cNvPr>
          <p:cNvSpPr txBox="1"/>
          <p:nvPr/>
        </p:nvSpPr>
        <p:spPr>
          <a:xfrm>
            <a:off x="7391400" y="6210300"/>
            <a:ext cx="68299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</a:rPr>
              <a:t>Ws</a:t>
            </a:r>
            <a:r>
              <a:rPr lang="en-US" altLang="ko-KR" dirty="0">
                <a:solidFill>
                  <a:schemeClr val="bg1"/>
                </a:solidFill>
              </a:rPr>
              <a:t>: </a:t>
            </a:r>
            <a:r>
              <a:rPr lang="ko-KR" altLang="en-US" dirty="0">
                <a:solidFill>
                  <a:schemeClr val="bg1"/>
                </a:solidFill>
              </a:rPr>
              <a:t>경로를 통해 </a:t>
            </a:r>
            <a:r>
              <a:rPr lang="ko-KR" altLang="en-US" dirty="0" err="1">
                <a:solidFill>
                  <a:schemeClr val="bg1"/>
                </a:solidFill>
              </a:rPr>
              <a:t>웹소켓</a:t>
            </a:r>
            <a:r>
              <a:rPr lang="ko-KR" altLang="en-US" dirty="0">
                <a:solidFill>
                  <a:schemeClr val="bg1"/>
                </a:solidFill>
              </a:rPr>
              <a:t> 서버에 연결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http://localhost:8080: </a:t>
            </a:r>
            <a:r>
              <a:rPr lang="ko-KR" altLang="en-US" dirty="0">
                <a:solidFill>
                  <a:schemeClr val="bg1"/>
                </a:solidFill>
              </a:rPr>
              <a:t>접근 가능한 클라이언트 출처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 err="1">
                <a:solidFill>
                  <a:schemeClr val="bg1"/>
                </a:solidFill>
              </a:rPr>
              <a:t>withSockJS</a:t>
            </a:r>
            <a:r>
              <a:rPr lang="en-US" altLang="ko-KR" dirty="0">
                <a:solidFill>
                  <a:schemeClr val="bg1"/>
                </a:solidFill>
              </a:rPr>
              <a:t> : </a:t>
            </a:r>
            <a:r>
              <a:rPr lang="ko-KR" altLang="en-US" dirty="0" err="1">
                <a:solidFill>
                  <a:schemeClr val="bg1"/>
                </a:solidFill>
              </a:rPr>
              <a:t>웹소켓을</a:t>
            </a:r>
            <a:r>
              <a:rPr lang="ko-KR" altLang="en-US" dirty="0">
                <a:solidFill>
                  <a:schemeClr val="bg1"/>
                </a:solidFill>
              </a:rPr>
              <a:t> 지원하지 않는 브라우저에서도 유사한 기능 사용 가능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87D9370-6021-9994-1371-C11841CCB2E5}"/>
              </a:ext>
            </a:extLst>
          </p:cNvPr>
          <p:cNvSpPr txBox="1"/>
          <p:nvPr/>
        </p:nvSpPr>
        <p:spPr>
          <a:xfrm>
            <a:off x="8382000" y="8745498"/>
            <a:ext cx="4401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메시지 최대 크기 지정</a:t>
            </a:r>
            <a:endParaRPr lang="en-US" altLang="ko-K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24475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719673" y="326241"/>
            <a:ext cx="8615952" cy="10032583"/>
            <a:chOff x="0" y="0"/>
            <a:chExt cx="11487936" cy="13376778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23987" t="3733" r="27367" b="11925"/>
            <a:stretch>
              <a:fillRect/>
            </a:stretch>
          </p:blipFill>
          <p:spPr>
            <a:xfrm>
              <a:off x="0" y="0"/>
              <a:ext cx="11487936" cy="13376778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-93237" y="-115661"/>
            <a:ext cx="18500217" cy="518101"/>
            <a:chOff x="0" y="0"/>
            <a:chExt cx="4872485" cy="13645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872485" cy="136455"/>
            </a:xfrm>
            <a:custGeom>
              <a:avLst/>
              <a:gdLst/>
              <a:ahLst/>
              <a:cxnLst/>
              <a:rect l="l" t="t" r="r" b="b"/>
              <a:pathLst>
                <a:path w="4872485" h="136455">
                  <a:moveTo>
                    <a:pt x="0" y="0"/>
                  </a:moveTo>
                  <a:lnTo>
                    <a:pt x="4872485" y="0"/>
                  </a:lnTo>
                  <a:lnTo>
                    <a:pt x="4872485" y="136455"/>
                  </a:lnTo>
                  <a:lnTo>
                    <a:pt x="0" y="136455"/>
                  </a:lnTo>
                  <a:close/>
                </a:path>
              </a:pathLst>
            </a:custGeom>
            <a:solidFill>
              <a:srgbClr val="1FA1E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28575"/>
              <a:ext cx="4872485" cy="1650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7" name="AutoShape 7"/>
          <p:cNvSpPr/>
          <p:nvPr/>
        </p:nvSpPr>
        <p:spPr>
          <a:xfrm>
            <a:off x="-294105" y="1479777"/>
            <a:ext cx="1335677" cy="0"/>
          </a:xfrm>
          <a:prstGeom prst="line">
            <a:avLst/>
          </a:prstGeom>
          <a:ln w="142875" cap="flat">
            <a:solidFill>
              <a:srgbClr val="0B3B7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8" name="Group 8"/>
          <p:cNvGrpSpPr/>
          <p:nvPr/>
        </p:nvGrpSpPr>
        <p:grpSpPr>
          <a:xfrm>
            <a:off x="1273629" y="2479940"/>
            <a:ext cx="7870371" cy="1596760"/>
            <a:chOff x="0" y="0"/>
            <a:chExt cx="2072855" cy="50967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072855" cy="509672"/>
            </a:xfrm>
            <a:custGeom>
              <a:avLst/>
              <a:gdLst/>
              <a:ahLst/>
              <a:cxnLst/>
              <a:rect l="l" t="t" r="r" b="b"/>
              <a:pathLst>
                <a:path w="2072855" h="509672">
                  <a:moveTo>
                    <a:pt x="0" y="0"/>
                  </a:moveTo>
                  <a:lnTo>
                    <a:pt x="2072855" y="0"/>
                  </a:lnTo>
                  <a:lnTo>
                    <a:pt x="2072855" y="509672"/>
                  </a:lnTo>
                  <a:lnTo>
                    <a:pt x="0" y="509672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2072855" cy="5382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1273629" y="5342532"/>
            <a:ext cx="4957437" cy="4227702"/>
          </a:xfrm>
          <a:custGeom>
            <a:avLst/>
            <a:gdLst/>
            <a:ahLst/>
            <a:cxnLst/>
            <a:rect l="l" t="t" r="r" b="b"/>
            <a:pathLst>
              <a:path w="4957437" h="4227702">
                <a:moveTo>
                  <a:pt x="0" y="0"/>
                </a:moveTo>
                <a:lnTo>
                  <a:pt x="4957436" y="0"/>
                </a:lnTo>
                <a:lnTo>
                  <a:pt x="4957436" y="4227702"/>
                </a:lnTo>
                <a:lnTo>
                  <a:pt x="0" y="42277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2" name="TextBox 12"/>
          <p:cNvSpPr txBox="1"/>
          <p:nvPr/>
        </p:nvSpPr>
        <p:spPr>
          <a:xfrm>
            <a:off x="1286500" y="1017814"/>
            <a:ext cx="6609576" cy="846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ko-KR" altLang="en-US" sz="5500" spc="-220" dirty="0">
                <a:solidFill>
                  <a:srgbClr val="1FA1E4"/>
                </a:solidFill>
                <a:ea typeface="Gothic A1 Ultra-Bold"/>
              </a:rPr>
              <a:t>권한 설정</a:t>
            </a:r>
            <a:endParaRPr lang="en-US" sz="5500" spc="-220" dirty="0">
              <a:solidFill>
                <a:srgbClr val="1FA1E4"/>
              </a:solidFill>
              <a:ea typeface="Gothic A1 Ultra-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363730" y="2624560"/>
            <a:ext cx="7340264" cy="9436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88" lvl="1" indent="-226694" algn="just">
              <a:lnSpc>
                <a:spcPts val="3884"/>
              </a:lnSpc>
              <a:buFont typeface="Arial"/>
              <a:buChar char="•"/>
            </a:pPr>
            <a:r>
              <a:rPr lang="ko-KR" altLang="en-US" sz="2099" spc="-52" dirty="0">
                <a:solidFill>
                  <a:srgbClr val="494949"/>
                </a:solidFill>
                <a:ea typeface="Gothic A1 Light Bold"/>
              </a:rPr>
              <a:t>게시판</a:t>
            </a:r>
            <a:r>
              <a:rPr lang="en-US" altLang="ko-KR" sz="2099" spc="-52" dirty="0">
                <a:solidFill>
                  <a:srgbClr val="494949"/>
                </a:solidFill>
                <a:ea typeface="Gothic A1 Light Bold"/>
              </a:rPr>
              <a:t> </a:t>
            </a:r>
            <a:r>
              <a:rPr lang="ko-KR" altLang="en-US" sz="2099" spc="-52" dirty="0">
                <a:solidFill>
                  <a:srgbClr val="494949"/>
                </a:solidFill>
                <a:ea typeface="Gothic A1 Light Bold"/>
              </a:rPr>
              <a:t>및 파일</a:t>
            </a:r>
            <a:r>
              <a:rPr lang="en-US" altLang="ko-KR" sz="2099" spc="-52" dirty="0">
                <a:solidFill>
                  <a:srgbClr val="494949"/>
                </a:solidFill>
                <a:ea typeface="Gothic A1 Light Bold"/>
              </a:rPr>
              <a:t>, </a:t>
            </a:r>
            <a:r>
              <a:rPr lang="ko-KR" altLang="en-US" sz="2099" spc="-52" dirty="0">
                <a:solidFill>
                  <a:srgbClr val="494949"/>
                </a:solidFill>
                <a:ea typeface="Gothic A1 Light Bold"/>
              </a:rPr>
              <a:t>댓글</a:t>
            </a:r>
            <a:endParaRPr lang="en-US" altLang="ko-KR" sz="2099" spc="-52" dirty="0">
              <a:solidFill>
                <a:srgbClr val="494949"/>
              </a:solidFill>
              <a:ea typeface="Gothic A1 Light Bold"/>
            </a:endParaRPr>
          </a:p>
          <a:p>
            <a:pPr marL="453388" lvl="1" indent="-226694" algn="just">
              <a:lnSpc>
                <a:spcPts val="3884"/>
              </a:lnSpc>
              <a:buFont typeface="Arial"/>
              <a:buChar char="•"/>
            </a:pPr>
            <a:r>
              <a:rPr lang="ko-KR" altLang="en-US" sz="2099" spc="-52" dirty="0">
                <a:solidFill>
                  <a:srgbClr val="494949"/>
                </a:solidFill>
                <a:ea typeface="Gothic A1 Light Bold"/>
              </a:rPr>
              <a:t>채팅</a:t>
            </a:r>
            <a:endParaRPr lang="en-US" sz="2099" spc="-52" dirty="0">
              <a:solidFill>
                <a:srgbClr val="494949"/>
              </a:solidFill>
              <a:ea typeface="Gothic A1 Light Bold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6BEEBA37-3FFE-A79C-6DCE-9BFECFF4D2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25653" y="2705100"/>
            <a:ext cx="6371747" cy="3657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4646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-93237" y="-115661"/>
            <a:ext cx="18500217" cy="518101"/>
            <a:chOff x="0" y="0"/>
            <a:chExt cx="4872485" cy="13645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872485" cy="136455"/>
            </a:xfrm>
            <a:custGeom>
              <a:avLst/>
              <a:gdLst/>
              <a:ahLst/>
              <a:cxnLst/>
              <a:rect l="l" t="t" r="r" b="b"/>
              <a:pathLst>
                <a:path w="4872485" h="136455">
                  <a:moveTo>
                    <a:pt x="0" y="0"/>
                  </a:moveTo>
                  <a:lnTo>
                    <a:pt x="4872485" y="0"/>
                  </a:lnTo>
                  <a:lnTo>
                    <a:pt x="4872485" y="136455"/>
                  </a:lnTo>
                  <a:lnTo>
                    <a:pt x="0" y="136455"/>
                  </a:lnTo>
                  <a:close/>
                </a:path>
              </a:pathLst>
            </a:custGeom>
            <a:solidFill>
              <a:srgbClr val="1FA1E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28575"/>
              <a:ext cx="4872485" cy="1650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7" name="AutoShape 7"/>
          <p:cNvSpPr/>
          <p:nvPr/>
        </p:nvSpPr>
        <p:spPr>
          <a:xfrm>
            <a:off x="-294105" y="1479777"/>
            <a:ext cx="1335677" cy="0"/>
          </a:xfrm>
          <a:prstGeom prst="line">
            <a:avLst/>
          </a:prstGeom>
          <a:ln w="142875" cap="flat">
            <a:solidFill>
              <a:srgbClr val="0B3B7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2" name="TextBox 12"/>
          <p:cNvSpPr txBox="1"/>
          <p:nvPr/>
        </p:nvSpPr>
        <p:spPr>
          <a:xfrm>
            <a:off x="1286500" y="1017814"/>
            <a:ext cx="6609576" cy="846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ko-KR" altLang="en-US" sz="5500" spc="-220" dirty="0">
                <a:solidFill>
                  <a:srgbClr val="1FA1E4"/>
                </a:solidFill>
                <a:ea typeface="Gothic A1 Ultra-Bold"/>
              </a:rPr>
              <a:t>권한 설정</a:t>
            </a:r>
            <a:endParaRPr lang="en-US" sz="5500" spc="-220" dirty="0">
              <a:solidFill>
                <a:srgbClr val="1FA1E4"/>
              </a:solidFill>
              <a:ea typeface="Gothic A1 Ultra-Bold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6BEEBA37-3FFE-A79C-6DCE-9BFECFF4D2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864200"/>
            <a:ext cx="14256667" cy="818381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28F7881-4F5A-EC19-770C-AB60A07A9CE8}"/>
              </a:ext>
            </a:extLst>
          </p:cNvPr>
          <p:cNvSpPr txBox="1"/>
          <p:nvPr/>
        </p:nvSpPr>
        <p:spPr>
          <a:xfrm>
            <a:off x="4876800" y="3571015"/>
            <a:ext cx="9506320" cy="92333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</a:rPr>
              <a:t>PermitAll</a:t>
            </a:r>
            <a:r>
              <a:rPr lang="en-US" altLang="ko-KR" dirty="0">
                <a:solidFill>
                  <a:schemeClr val="bg1"/>
                </a:solidFill>
              </a:rPr>
              <a:t>()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en-US" altLang="ko-KR" dirty="0">
                <a:solidFill>
                  <a:schemeClr val="bg1"/>
                </a:solidFill>
              </a:rPr>
              <a:t>:</a:t>
            </a:r>
            <a:r>
              <a:rPr lang="ko-KR" altLang="en-US" dirty="0">
                <a:solidFill>
                  <a:schemeClr val="bg1"/>
                </a:solidFill>
              </a:rPr>
              <a:t> 인증 불필요 </a:t>
            </a:r>
            <a:r>
              <a:rPr lang="en-US" altLang="ko-KR" dirty="0">
                <a:solidFill>
                  <a:schemeClr val="bg1"/>
                </a:solidFill>
              </a:rPr>
              <a:t>[  </a:t>
            </a:r>
            <a:r>
              <a:rPr lang="ko-KR" altLang="en-US" dirty="0">
                <a:solidFill>
                  <a:schemeClr val="bg1"/>
                </a:solidFill>
              </a:rPr>
              <a:t>정적 리소스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기본화면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회원가입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로그인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비밀번호 찾기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에러 표시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 err="1">
                <a:solidFill>
                  <a:schemeClr val="bg1"/>
                </a:solidFill>
              </a:rPr>
              <a:t>hasAnyRole</a:t>
            </a:r>
            <a:r>
              <a:rPr lang="en-US" altLang="ko-KR" dirty="0">
                <a:solidFill>
                  <a:schemeClr val="bg1"/>
                </a:solidFill>
              </a:rPr>
              <a:t> : </a:t>
            </a:r>
            <a:r>
              <a:rPr lang="ko-KR" altLang="en-US" dirty="0">
                <a:solidFill>
                  <a:schemeClr val="bg1"/>
                </a:solidFill>
              </a:rPr>
              <a:t>인증 필요 및 권한 설정 </a:t>
            </a:r>
            <a:r>
              <a:rPr lang="en-US" altLang="ko-KR" dirty="0">
                <a:solidFill>
                  <a:schemeClr val="bg1"/>
                </a:solidFill>
              </a:rPr>
              <a:t>[</a:t>
            </a:r>
            <a:r>
              <a:rPr lang="ko-KR" altLang="en-US" dirty="0">
                <a:solidFill>
                  <a:schemeClr val="bg1"/>
                </a:solidFill>
              </a:rPr>
              <a:t>파일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게시판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채팅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권한 설정 </a:t>
            </a:r>
            <a:r>
              <a:rPr lang="en-US" altLang="ko-KR" dirty="0">
                <a:solidFill>
                  <a:schemeClr val="bg1"/>
                </a:solidFill>
              </a:rPr>
              <a:t>]</a:t>
            </a:r>
          </a:p>
          <a:p>
            <a:r>
              <a:rPr lang="en-US" altLang="ko-KR" dirty="0">
                <a:solidFill>
                  <a:schemeClr val="bg1"/>
                </a:solidFill>
              </a:rPr>
              <a:t>Authenticated() : </a:t>
            </a:r>
            <a:r>
              <a:rPr lang="ko-KR" altLang="en-US" dirty="0">
                <a:solidFill>
                  <a:schemeClr val="bg1"/>
                </a:solidFill>
              </a:rPr>
              <a:t>인증 필요 </a:t>
            </a:r>
            <a:r>
              <a:rPr lang="en-US" altLang="ko-KR" dirty="0">
                <a:solidFill>
                  <a:schemeClr val="bg1"/>
                </a:solidFill>
              </a:rPr>
              <a:t>[ </a:t>
            </a:r>
            <a:r>
              <a:rPr lang="ko-KR" altLang="en-US" dirty="0">
                <a:solidFill>
                  <a:schemeClr val="bg1"/>
                </a:solidFill>
              </a:rPr>
              <a:t>나머지 </a:t>
            </a:r>
            <a:r>
              <a:rPr lang="en-US" altLang="ko-KR" dirty="0">
                <a:solidFill>
                  <a:schemeClr val="bg1"/>
                </a:solidFill>
              </a:rPr>
              <a:t>URL ]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3223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719673" y="326241"/>
            <a:ext cx="8615952" cy="10032583"/>
            <a:chOff x="0" y="0"/>
            <a:chExt cx="11487936" cy="13376778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23987" t="3733" r="27367" b="11925"/>
            <a:stretch>
              <a:fillRect/>
            </a:stretch>
          </p:blipFill>
          <p:spPr>
            <a:xfrm>
              <a:off x="0" y="0"/>
              <a:ext cx="11487936" cy="13376778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-93237" y="-115661"/>
            <a:ext cx="18500217" cy="518101"/>
            <a:chOff x="0" y="0"/>
            <a:chExt cx="4872485" cy="13645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872485" cy="136455"/>
            </a:xfrm>
            <a:custGeom>
              <a:avLst/>
              <a:gdLst/>
              <a:ahLst/>
              <a:cxnLst/>
              <a:rect l="l" t="t" r="r" b="b"/>
              <a:pathLst>
                <a:path w="4872485" h="136455">
                  <a:moveTo>
                    <a:pt x="0" y="0"/>
                  </a:moveTo>
                  <a:lnTo>
                    <a:pt x="4872485" y="0"/>
                  </a:lnTo>
                  <a:lnTo>
                    <a:pt x="4872485" y="136455"/>
                  </a:lnTo>
                  <a:lnTo>
                    <a:pt x="0" y="136455"/>
                  </a:lnTo>
                  <a:close/>
                </a:path>
              </a:pathLst>
            </a:custGeom>
            <a:solidFill>
              <a:srgbClr val="1FA1E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28575"/>
              <a:ext cx="4872485" cy="1650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7" name="AutoShape 7"/>
          <p:cNvSpPr/>
          <p:nvPr/>
        </p:nvSpPr>
        <p:spPr>
          <a:xfrm>
            <a:off x="-294105" y="1479777"/>
            <a:ext cx="1335677" cy="0"/>
          </a:xfrm>
          <a:prstGeom prst="line">
            <a:avLst/>
          </a:prstGeom>
          <a:ln w="142875" cap="flat">
            <a:solidFill>
              <a:srgbClr val="0B3B7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8" name="Group 8"/>
          <p:cNvGrpSpPr/>
          <p:nvPr/>
        </p:nvGrpSpPr>
        <p:grpSpPr>
          <a:xfrm>
            <a:off x="1273629" y="2247900"/>
            <a:ext cx="7870371" cy="7620000"/>
            <a:chOff x="0" y="0"/>
            <a:chExt cx="2072855" cy="50967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072855" cy="509672"/>
            </a:xfrm>
            <a:custGeom>
              <a:avLst/>
              <a:gdLst/>
              <a:ahLst/>
              <a:cxnLst/>
              <a:rect l="l" t="t" r="r" b="b"/>
              <a:pathLst>
                <a:path w="2072855" h="509672">
                  <a:moveTo>
                    <a:pt x="0" y="0"/>
                  </a:moveTo>
                  <a:lnTo>
                    <a:pt x="2072855" y="0"/>
                  </a:lnTo>
                  <a:lnTo>
                    <a:pt x="2072855" y="509672"/>
                  </a:lnTo>
                  <a:lnTo>
                    <a:pt x="0" y="509672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2072855" cy="5382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286500" y="1017814"/>
            <a:ext cx="12810500" cy="8463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ko-KR" altLang="en-US" sz="5500" spc="-220" dirty="0">
                <a:solidFill>
                  <a:srgbClr val="1FA1E4"/>
                </a:solidFill>
                <a:ea typeface="Gothic A1 Ultra-Bold"/>
              </a:rPr>
              <a:t>권한 설정 </a:t>
            </a:r>
            <a:r>
              <a:rPr lang="en-US" altLang="ko-KR" sz="5500" spc="-220" dirty="0">
                <a:solidFill>
                  <a:srgbClr val="1FA1E4"/>
                </a:solidFill>
                <a:ea typeface="Gothic A1 Ultra-Bold"/>
              </a:rPr>
              <a:t>– </a:t>
            </a:r>
            <a:r>
              <a:rPr lang="ko-KR" altLang="en-US" sz="5500" spc="-220" dirty="0">
                <a:solidFill>
                  <a:srgbClr val="1FA1E4"/>
                </a:solidFill>
                <a:ea typeface="Gothic A1 Ultra-Bold"/>
              </a:rPr>
              <a:t>게시판 및 파일</a:t>
            </a:r>
            <a:r>
              <a:rPr lang="en-US" altLang="ko-KR" sz="5500" spc="-220" dirty="0">
                <a:solidFill>
                  <a:srgbClr val="1FA1E4"/>
                </a:solidFill>
                <a:ea typeface="Gothic A1 Ultra-Bold"/>
              </a:rPr>
              <a:t>, </a:t>
            </a:r>
            <a:r>
              <a:rPr lang="ko-KR" altLang="en-US" sz="5500" spc="-220" dirty="0">
                <a:solidFill>
                  <a:srgbClr val="1FA1E4"/>
                </a:solidFill>
                <a:ea typeface="Gothic A1 Ultra-Bold"/>
              </a:rPr>
              <a:t>댓글</a:t>
            </a:r>
            <a:endParaRPr lang="en-US" sz="5500" spc="-220" dirty="0">
              <a:solidFill>
                <a:srgbClr val="1FA1E4"/>
              </a:solidFill>
              <a:ea typeface="Gothic A1 Ultra-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363730" y="2392520"/>
            <a:ext cx="7475470" cy="69420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83894" lvl="1" indent="-457200" algn="just">
              <a:lnSpc>
                <a:spcPts val="3884"/>
              </a:lnSpc>
              <a:buAutoNum type="arabicPeriod"/>
            </a:pPr>
            <a:r>
              <a:rPr lang="en-US" altLang="ko-KR" sz="2500" b="1" spc="-52" dirty="0">
                <a:solidFill>
                  <a:srgbClr val="494949"/>
                </a:solidFill>
                <a:ea typeface="Gothic A1 Light Bold"/>
              </a:rPr>
              <a:t>GUEST</a:t>
            </a:r>
            <a:r>
              <a:rPr lang="ko-KR" altLang="en-US" sz="2500" b="1" spc="-52" dirty="0">
                <a:solidFill>
                  <a:srgbClr val="494949"/>
                </a:solidFill>
                <a:ea typeface="Gothic A1 Light Bold"/>
              </a:rPr>
              <a:t>는 사용 불가</a:t>
            </a:r>
            <a:endParaRPr lang="en-US" altLang="ko-KR" sz="2500" b="1" spc="-52" dirty="0">
              <a:solidFill>
                <a:srgbClr val="494949"/>
              </a:solidFill>
              <a:ea typeface="Gothic A1 Light Bold"/>
            </a:endParaRPr>
          </a:p>
          <a:p>
            <a:pPr marL="683894" lvl="2" algn="just">
              <a:lnSpc>
                <a:spcPts val="3884"/>
              </a:lnSpc>
            </a:pPr>
            <a:endParaRPr lang="en-US" altLang="ko-KR" sz="2000" b="1" spc="-52" dirty="0">
              <a:solidFill>
                <a:srgbClr val="494949"/>
              </a:solidFill>
              <a:ea typeface="Gothic A1 Light Bold"/>
            </a:endParaRPr>
          </a:p>
          <a:p>
            <a:pPr marL="683894" lvl="1" indent="-457200" algn="just">
              <a:lnSpc>
                <a:spcPts val="3884"/>
              </a:lnSpc>
              <a:buAutoNum type="arabicPeriod"/>
            </a:pPr>
            <a:r>
              <a:rPr lang="ko-KR" altLang="en-US" sz="2500" b="1" spc="-52" dirty="0">
                <a:solidFill>
                  <a:srgbClr val="494949"/>
                </a:solidFill>
                <a:ea typeface="Gothic A1 Light Bold"/>
              </a:rPr>
              <a:t>게시글 저장</a:t>
            </a:r>
            <a:endParaRPr lang="en-US" altLang="ko-KR" sz="2500" b="1" spc="-52" dirty="0">
              <a:solidFill>
                <a:srgbClr val="494949"/>
              </a:solidFill>
              <a:ea typeface="Gothic A1 Light Bold"/>
            </a:endParaRPr>
          </a:p>
          <a:p>
            <a:pPr marL="1141094" lvl="2" indent="-457200" algn="just">
              <a:lnSpc>
                <a:spcPts val="3884"/>
              </a:lnSpc>
              <a:buAutoNum type="arabicParenR"/>
            </a:pPr>
            <a:r>
              <a:rPr lang="en-US" altLang="ko-KR" sz="2000" spc="-52" dirty="0">
                <a:solidFill>
                  <a:srgbClr val="494949"/>
                </a:solidFill>
                <a:ea typeface="Gothic A1 Light Bold"/>
              </a:rPr>
              <a:t>ADMIN,</a:t>
            </a:r>
            <a:r>
              <a:rPr lang="ko-KR" altLang="en-US" sz="2000" spc="-52" dirty="0">
                <a:solidFill>
                  <a:srgbClr val="494949"/>
                </a:solidFill>
                <a:ea typeface="Gothic A1 Light Bold"/>
              </a:rPr>
              <a:t> </a:t>
            </a:r>
            <a:r>
              <a:rPr lang="en-US" altLang="ko-KR" sz="2000" spc="-52" dirty="0">
                <a:solidFill>
                  <a:srgbClr val="494949"/>
                </a:solidFill>
                <a:ea typeface="Gothic A1 Light Bold"/>
              </a:rPr>
              <a:t>MANAGER</a:t>
            </a:r>
            <a:r>
              <a:rPr lang="ko-KR" altLang="en-US" sz="2000" spc="-52" dirty="0">
                <a:solidFill>
                  <a:srgbClr val="494949"/>
                </a:solidFill>
                <a:ea typeface="Gothic A1 Light Bold"/>
              </a:rPr>
              <a:t> </a:t>
            </a:r>
            <a:r>
              <a:rPr lang="en-US" altLang="ko-KR" sz="2000" spc="-52" dirty="0">
                <a:solidFill>
                  <a:srgbClr val="494949"/>
                </a:solidFill>
                <a:ea typeface="Gothic A1 Light Bold"/>
              </a:rPr>
              <a:t>:</a:t>
            </a:r>
            <a:r>
              <a:rPr lang="ko-KR" altLang="en-US" sz="2000" spc="-52" dirty="0">
                <a:solidFill>
                  <a:srgbClr val="494949"/>
                </a:solidFill>
                <a:ea typeface="Gothic A1 Light Bold"/>
              </a:rPr>
              <a:t> 자신의 권한 이상만 게시글 읽기 가능</a:t>
            </a:r>
            <a:endParaRPr lang="en-US" altLang="ko-KR" sz="1000" spc="-52" dirty="0">
              <a:solidFill>
                <a:srgbClr val="494949"/>
              </a:solidFill>
              <a:ea typeface="Gothic A1 Light Bold"/>
            </a:endParaRPr>
          </a:p>
          <a:p>
            <a:pPr marL="683894" lvl="1" indent="-457200" algn="just">
              <a:lnSpc>
                <a:spcPts val="3884"/>
              </a:lnSpc>
              <a:buAutoNum type="arabicPeriod"/>
            </a:pPr>
            <a:r>
              <a:rPr lang="ko-KR" altLang="en-US" sz="2500" b="1" spc="-52" dirty="0">
                <a:solidFill>
                  <a:srgbClr val="494949"/>
                </a:solidFill>
                <a:ea typeface="Gothic A1 Light Bold"/>
              </a:rPr>
              <a:t>게시글 수정 및 삭제</a:t>
            </a:r>
            <a:endParaRPr lang="en-US" altLang="ko-KR" sz="2500" b="1" spc="-52" dirty="0">
              <a:solidFill>
                <a:srgbClr val="494949"/>
              </a:solidFill>
              <a:ea typeface="Gothic A1 Light Bold"/>
            </a:endParaRPr>
          </a:p>
          <a:p>
            <a:pPr marL="1141094" lvl="2" indent="-457200" algn="just">
              <a:lnSpc>
                <a:spcPts val="3884"/>
              </a:lnSpc>
              <a:buAutoNum type="arabicParenR"/>
            </a:pPr>
            <a:r>
              <a:rPr lang="ko-KR" altLang="en-US" sz="2000" spc="-52" dirty="0">
                <a:solidFill>
                  <a:srgbClr val="494949"/>
                </a:solidFill>
                <a:ea typeface="Gothic A1 Light Bold"/>
              </a:rPr>
              <a:t>글쓴이만 가능</a:t>
            </a:r>
            <a:endParaRPr lang="en-US" altLang="ko-KR" sz="2000" spc="-52" dirty="0">
              <a:solidFill>
                <a:srgbClr val="494949"/>
              </a:solidFill>
              <a:ea typeface="Gothic A1 Light Bold"/>
            </a:endParaRPr>
          </a:p>
          <a:p>
            <a:pPr marL="683894" lvl="1" indent="-457200" algn="just">
              <a:lnSpc>
                <a:spcPts val="3884"/>
              </a:lnSpc>
              <a:buAutoNum type="arabicPeriod"/>
            </a:pPr>
            <a:r>
              <a:rPr lang="ko-KR" altLang="en-US" sz="2500" b="1" spc="-52" dirty="0">
                <a:solidFill>
                  <a:srgbClr val="494949"/>
                </a:solidFill>
                <a:ea typeface="Gothic A1 Light Bold"/>
              </a:rPr>
              <a:t>게시글 읽기</a:t>
            </a:r>
            <a:endParaRPr lang="en-US" altLang="ko-KR" sz="2500" b="1" spc="-52" dirty="0">
              <a:solidFill>
                <a:srgbClr val="494949"/>
              </a:solidFill>
              <a:ea typeface="Gothic A1 Light Bold"/>
            </a:endParaRPr>
          </a:p>
          <a:p>
            <a:pPr marL="1141094" lvl="2" indent="-457200" algn="just">
              <a:lnSpc>
                <a:spcPts val="3884"/>
              </a:lnSpc>
              <a:buAutoNum type="arabicParenR"/>
            </a:pPr>
            <a:r>
              <a:rPr lang="en-US" altLang="ko-KR" sz="2000" spc="-52" dirty="0">
                <a:solidFill>
                  <a:srgbClr val="494949"/>
                </a:solidFill>
                <a:ea typeface="Gothic A1 Light Bold"/>
              </a:rPr>
              <a:t>SEMIUSER</a:t>
            </a:r>
            <a:r>
              <a:rPr lang="ko-KR" altLang="en-US" sz="2000" spc="-52" dirty="0">
                <a:solidFill>
                  <a:srgbClr val="494949"/>
                </a:solidFill>
                <a:ea typeface="Gothic A1 Light Bold"/>
              </a:rPr>
              <a:t>는 파일 접근 금지</a:t>
            </a:r>
            <a:endParaRPr lang="en-US" altLang="ko-KR" sz="2000" spc="-52" dirty="0">
              <a:solidFill>
                <a:srgbClr val="494949"/>
              </a:solidFill>
              <a:ea typeface="Gothic A1 Light Bold"/>
            </a:endParaRPr>
          </a:p>
          <a:p>
            <a:pPr marL="1141094" lvl="2" indent="-457200" algn="just">
              <a:lnSpc>
                <a:spcPts val="3884"/>
              </a:lnSpc>
              <a:buAutoNum type="arabicParenR"/>
            </a:pPr>
            <a:r>
              <a:rPr lang="ko-KR" altLang="en-US" sz="2000" spc="-52" dirty="0">
                <a:solidFill>
                  <a:srgbClr val="494949"/>
                </a:solidFill>
                <a:ea typeface="Gothic A1 Light Bold"/>
              </a:rPr>
              <a:t>댓글과 </a:t>
            </a:r>
            <a:r>
              <a:rPr lang="ko-KR" altLang="en-US" sz="2000" spc="-52" dirty="0" err="1">
                <a:solidFill>
                  <a:srgbClr val="494949"/>
                </a:solidFill>
                <a:ea typeface="Gothic A1 Light Bold"/>
              </a:rPr>
              <a:t>대댓글</a:t>
            </a:r>
            <a:r>
              <a:rPr lang="en-US" altLang="ko-KR" sz="2000" spc="-52" dirty="0">
                <a:solidFill>
                  <a:srgbClr val="494949"/>
                </a:solidFill>
                <a:ea typeface="Gothic A1 Light Bold"/>
              </a:rPr>
              <a:t>(</a:t>
            </a:r>
            <a:r>
              <a:rPr lang="ko-KR" altLang="en-US" sz="2000" spc="-52" dirty="0">
                <a:solidFill>
                  <a:srgbClr val="494949"/>
                </a:solidFill>
                <a:ea typeface="Gothic A1 Light Bold"/>
              </a:rPr>
              <a:t> 수정 및 삭제</a:t>
            </a:r>
            <a:r>
              <a:rPr lang="en-US" altLang="ko-KR" sz="2000" spc="-52" dirty="0">
                <a:solidFill>
                  <a:srgbClr val="494949"/>
                </a:solidFill>
                <a:ea typeface="Gothic A1 Light Bold"/>
              </a:rPr>
              <a:t>) </a:t>
            </a:r>
            <a:r>
              <a:rPr lang="ko-KR" altLang="en-US" sz="2000" spc="-52" dirty="0">
                <a:solidFill>
                  <a:srgbClr val="494949"/>
                </a:solidFill>
                <a:ea typeface="Gothic A1 Light Bold"/>
              </a:rPr>
              <a:t>는 </a:t>
            </a:r>
            <a:r>
              <a:rPr lang="en-US" altLang="ko-KR" sz="2000" spc="-52" dirty="0">
                <a:solidFill>
                  <a:srgbClr val="494949"/>
                </a:solidFill>
                <a:ea typeface="Gothic A1 Light Bold"/>
              </a:rPr>
              <a:t>SEMIUSER</a:t>
            </a:r>
            <a:r>
              <a:rPr lang="ko-KR" altLang="en-US" sz="2000" spc="-52" dirty="0">
                <a:solidFill>
                  <a:srgbClr val="494949"/>
                </a:solidFill>
                <a:ea typeface="Gothic A1 Light Bold"/>
              </a:rPr>
              <a:t>도 가능</a:t>
            </a:r>
            <a:endParaRPr lang="en-US" altLang="ko-KR" sz="2000" spc="-52" dirty="0">
              <a:solidFill>
                <a:srgbClr val="494949"/>
              </a:solidFill>
              <a:ea typeface="Gothic A1 Light Bold"/>
            </a:endParaRPr>
          </a:p>
          <a:p>
            <a:pPr marL="1141094" lvl="2" indent="-457200" algn="just">
              <a:lnSpc>
                <a:spcPts val="3884"/>
              </a:lnSpc>
              <a:buAutoNum type="arabicParenR"/>
            </a:pPr>
            <a:r>
              <a:rPr lang="ko-KR" altLang="en-US" sz="2000" spc="-52" dirty="0">
                <a:solidFill>
                  <a:srgbClr val="494949"/>
                </a:solidFill>
                <a:ea typeface="Gothic A1 Light Bold"/>
              </a:rPr>
              <a:t>읽기 권한이 있다면 작성자 이상의 권한만 읽기 가능</a:t>
            </a:r>
            <a:endParaRPr lang="en-US" altLang="ko-KR" sz="2000" spc="-52" dirty="0">
              <a:solidFill>
                <a:srgbClr val="494949"/>
              </a:solidFill>
              <a:ea typeface="Gothic A1 Light Bold"/>
            </a:endParaRPr>
          </a:p>
          <a:p>
            <a:pPr marL="683894" lvl="1" indent="-457200" algn="just">
              <a:lnSpc>
                <a:spcPts val="3884"/>
              </a:lnSpc>
              <a:buAutoNum type="arabicPeriod"/>
            </a:pPr>
            <a:r>
              <a:rPr lang="ko-KR" altLang="en-US" sz="2500" b="1" spc="-52" dirty="0">
                <a:solidFill>
                  <a:srgbClr val="494949"/>
                </a:solidFill>
                <a:ea typeface="Gothic A1 Light Bold"/>
              </a:rPr>
              <a:t>게시글 </a:t>
            </a:r>
            <a:r>
              <a:rPr lang="ko-KR" altLang="en-US" sz="2500" b="1" spc="-52" dirty="0" err="1">
                <a:solidFill>
                  <a:srgbClr val="494949"/>
                </a:solidFill>
                <a:ea typeface="Gothic A1 Light Bold"/>
              </a:rPr>
              <a:t>페이징</a:t>
            </a:r>
            <a:endParaRPr lang="en-US" altLang="ko-KR" sz="2500" b="1" spc="-52" dirty="0">
              <a:solidFill>
                <a:srgbClr val="494949"/>
              </a:solidFill>
              <a:ea typeface="Gothic A1 Light Bold"/>
            </a:endParaRPr>
          </a:p>
          <a:p>
            <a:pPr marL="683894" lvl="2" algn="just">
              <a:lnSpc>
                <a:spcPts val="3884"/>
              </a:lnSpc>
            </a:pPr>
            <a:endParaRPr lang="en-US" altLang="ko-KR" sz="2000" b="1" spc="-52" dirty="0">
              <a:solidFill>
                <a:srgbClr val="494949"/>
              </a:solidFill>
              <a:ea typeface="Gothic A1 Light Bold"/>
            </a:endParaRPr>
          </a:p>
          <a:p>
            <a:pPr marL="683894" lvl="1" indent="-457200" algn="just">
              <a:lnSpc>
                <a:spcPts val="3884"/>
              </a:lnSpc>
              <a:buAutoNum type="arabicPeriod"/>
            </a:pPr>
            <a:r>
              <a:rPr lang="ko-KR" altLang="en-US" sz="2500" b="1" spc="-52" dirty="0">
                <a:solidFill>
                  <a:srgbClr val="494949"/>
                </a:solidFill>
                <a:ea typeface="Gothic A1 Light Bold"/>
              </a:rPr>
              <a:t>게시글 </a:t>
            </a:r>
            <a:r>
              <a:rPr lang="ko-KR" altLang="en-US" sz="2500" b="1" spc="-52" dirty="0" err="1">
                <a:solidFill>
                  <a:srgbClr val="494949"/>
                </a:solidFill>
                <a:ea typeface="Gothic A1 Light Bold"/>
              </a:rPr>
              <a:t>서치</a:t>
            </a:r>
            <a:endParaRPr lang="en-US" altLang="ko-KR" sz="2500" b="1" spc="-52" dirty="0">
              <a:solidFill>
                <a:srgbClr val="494949"/>
              </a:solidFill>
              <a:ea typeface="Gothic A1 Light Bold"/>
            </a:endParaRPr>
          </a:p>
          <a:p>
            <a:pPr marL="1141094" lvl="2" indent="-457200" algn="just">
              <a:lnSpc>
                <a:spcPts val="3884"/>
              </a:lnSpc>
              <a:buAutoNum type="arabicParenR"/>
            </a:pPr>
            <a:r>
              <a:rPr lang="en-US" altLang="ko-KR" sz="2000" spc="-52" dirty="0" err="1">
                <a:solidFill>
                  <a:srgbClr val="494949"/>
                </a:solidFill>
                <a:ea typeface="Gothic A1 Light Bold"/>
              </a:rPr>
              <a:t>QueryDSL</a:t>
            </a:r>
            <a:r>
              <a:rPr lang="ko-KR" altLang="en-US" sz="2000" spc="-52" dirty="0">
                <a:solidFill>
                  <a:srgbClr val="494949"/>
                </a:solidFill>
                <a:ea typeface="Gothic A1 Light Bold"/>
              </a:rPr>
              <a:t>을 이용하여 제목</a:t>
            </a:r>
            <a:r>
              <a:rPr lang="en-US" altLang="ko-KR" sz="2000" spc="-52" dirty="0">
                <a:solidFill>
                  <a:srgbClr val="494949"/>
                </a:solidFill>
                <a:ea typeface="Gothic A1 Light Bold"/>
              </a:rPr>
              <a:t>, </a:t>
            </a:r>
            <a:r>
              <a:rPr lang="ko-KR" altLang="en-US" sz="2000" spc="-52" dirty="0">
                <a:solidFill>
                  <a:srgbClr val="494949"/>
                </a:solidFill>
                <a:ea typeface="Gothic A1 Light Bold"/>
              </a:rPr>
              <a:t>내용</a:t>
            </a:r>
            <a:r>
              <a:rPr lang="en-US" altLang="ko-KR" sz="2000" spc="-52" dirty="0">
                <a:solidFill>
                  <a:srgbClr val="494949"/>
                </a:solidFill>
                <a:ea typeface="Gothic A1 Light Bold"/>
              </a:rPr>
              <a:t>, </a:t>
            </a:r>
            <a:r>
              <a:rPr lang="ko-KR" altLang="en-US" sz="2000" spc="-52" dirty="0">
                <a:solidFill>
                  <a:srgbClr val="494949"/>
                </a:solidFill>
                <a:ea typeface="Gothic A1 Light Bold"/>
              </a:rPr>
              <a:t>제목</a:t>
            </a:r>
            <a:r>
              <a:rPr lang="en-US" altLang="ko-KR" sz="2000" spc="-52" dirty="0">
                <a:solidFill>
                  <a:srgbClr val="494949"/>
                </a:solidFill>
                <a:ea typeface="Gothic A1 Light Bold"/>
              </a:rPr>
              <a:t>+</a:t>
            </a:r>
            <a:r>
              <a:rPr lang="ko-KR" altLang="en-US" sz="2000" spc="-52" dirty="0">
                <a:solidFill>
                  <a:srgbClr val="494949"/>
                </a:solidFill>
                <a:ea typeface="Gothic A1 Light Bold"/>
              </a:rPr>
              <a:t>내용 으로 검색 가능</a:t>
            </a:r>
            <a:endParaRPr lang="en-US" altLang="ko-KR" sz="2000" spc="-52" dirty="0">
              <a:solidFill>
                <a:srgbClr val="494949"/>
              </a:solidFill>
              <a:ea typeface="Gothic A1 Light Bold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CE852B90-ACFA-8745-DCB0-27546E2B00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6600" y="2705100"/>
            <a:ext cx="6400800" cy="3654077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2893E90D-155C-5A85-EC16-42FE128CCD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96599" y="2705099"/>
            <a:ext cx="6400799" cy="3654077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47143C68-61AD-8F12-BF3C-6E54038FF9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96597" y="2753274"/>
            <a:ext cx="6400799" cy="3533078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39E69A8B-0515-3A2D-1B9B-22EBE2BAE4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96595" y="2728015"/>
            <a:ext cx="6375778" cy="3654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363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719673" y="326241"/>
            <a:ext cx="8615952" cy="10032583"/>
            <a:chOff x="0" y="0"/>
            <a:chExt cx="11487936" cy="13376778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23987" t="3733" r="27367" b="11925"/>
            <a:stretch>
              <a:fillRect/>
            </a:stretch>
          </p:blipFill>
          <p:spPr>
            <a:xfrm>
              <a:off x="0" y="0"/>
              <a:ext cx="11487936" cy="13376778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-93237" y="-115661"/>
            <a:ext cx="18500217" cy="518101"/>
            <a:chOff x="0" y="0"/>
            <a:chExt cx="4872485" cy="13645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872485" cy="136455"/>
            </a:xfrm>
            <a:custGeom>
              <a:avLst/>
              <a:gdLst/>
              <a:ahLst/>
              <a:cxnLst/>
              <a:rect l="l" t="t" r="r" b="b"/>
              <a:pathLst>
                <a:path w="4872485" h="136455">
                  <a:moveTo>
                    <a:pt x="0" y="0"/>
                  </a:moveTo>
                  <a:lnTo>
                    <a:pt x="4872485" y="0"/>
                  </a:lnTo>
                  <a:lnTo>
                    <a:pt x="4872485" y="136455"/>
                  </a:lnTo>
                  <a:lnTo>
                    <a:pt x="0" y="136455"/>
                  </a:lnTo>
                  <a:close/>
                </a:path>
              </a:pathLst>
            </a:custGeom>
            <a:solidFill>
              <a:srgbClr val="1FA1E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28575"/>
              <a:ext cx="4872485" cy="1650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7" name="AutoShape 7"/>
          <p:cNvSpPr/>
          <p:nvPr/>
        </p:nvSpPr>
        <p:spPr>
          <a:xfrm>
            <a:off x="-294105" y="1479777"/>
            <a:ext cx="1335677" cy="0"/>
          </a:xfrm>
          <a:prstGeom prst="line">
            <a:avLst/>
          </a:prstGeom>
          <a:ln w="142875" cap="flat">
            <a:solidFill>
              <a:srgbClr val="0B3B7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8" name="Group 8"/>
          <p:cNvGrpSpPr/>
          <p:nvPr/>
        </p:nvGrpSpPr>
        <p:grpSpPr>
          <a:xfrm>
            <a:off x="1273629" y="2247900"/>
            <a:ext cx="7870371" cy="4114800"/>
            <a:chOff x="0" y="0"/>
            <a:chExt cx="2072855" cy="50967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072855" cy="509672"/>
            </a:xfrm>
            <a:custGeom>
              <a:avLst/>
              <a:gdLst/>
              <a:ahLst/>
              <a:cxnLst/>
              <a:rect l="l" t="t" r="r" b="b"/>
              <a:pathLst>
                <a:path w="2072855" h="509672">
                  <a:moveTo>
                    <a:pt x="0" y="0"/>
                  </a:moveTo>
                  <a:lnTo>
                    <a:pt x="2072855" y="0"/>
                  </a:lnTo>
                  <a:lnTo>
                    <a:pt x="2072855" y="509672"/>
                  </a:lnTo>
                  <a:lnTo>
                    <a:pt x="0" y="509672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2072855" cy="5382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286500" y="1017814"/>
            <a:ext cx="12810500" cy="8463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ko-KR" altLang="en-US" sz="5500" spc="-220" dirty="0">
                <a:solidFill>
                  <a:srgbClr val="1FA1E4"/>
                </a:solidFill>
                <a:ea typeface="Gothic A1 Ultra-Bold"/>
              </a:rPr>
              <a:t>권한 설정 </a:t>
            </a:r>
            <a:r>
              <a:rPr lang="en-US" altLang="ko-KR" sz="5500" spc="-220" dirty="0">
                <a:solidFill>
                  <a:srgbClr val="1FA1E4"/>
                </a:solidFill>
                <a:ea typeface="Gothic A1 Ultra-Bold"/>
              </a:rPr>
              <a:t>– </a:t>
            </a:r>
            <a:r>
              <a:rPr lang="ko-KR" altLang="en-US" sz="5500" spc="-220" dirty="0">
                <a:solidFill>
                  <a:srgbClr val="1FA1E4"/>
                </a:solidFill>
                <a:ea typeface="Gothic A1 Ultra-Bold"/>
              </a:rPr>
              <a:t>채팅</a:t>
            </a:r>
            <a:endParaRPr lang="en-US" sz="5500" spc="-220" dirty="0">
              <a:solidFill>
                <a:srgbClr val="1FA1E4"/>
              </a:solidFill>
              <a:ea typeface="Gothic A1 Ultra-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363730" y="2392520"/>
            <a:ext cx="7475470" cy="34436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83894" lvl="1" indent="-457200" algn="just">
              <a:lnSpc>
                <a:spcPts val="3884"/>
              </a:lnSpc>
              <a:buAutoNum type="arabicPeriod"/>
            </a:pPr>
            <a:r>
              <a:rPr lang="en-US" altLang="ko-KR" sz="2500" b="1" spc="-52" dirty="0">
                <a:solidFill>
                  <a:srgbClr val="494949"/>
                </a:solidFill>
                <a:ea typeface="Gothic A1 Light Bold"/>
              </a:rPr>
              <a:t>GUEST</a:t>
            </a:r>
            <a:r>
              <a:rPr lang="ko-KR" altLang="en-US" sz="2500" b="1" spc="-52" dirty="0">
                <a:solidFill>
                  <a:srgbClr val="494949"/>
                </a:solidFill>
                <a:ea typeface="Gothic A1 Light Bold"/>
              </a:rPr>
              <a:t>는 사용 불가</a:t>
            </a:r>
            <a:endParaRPr lang="en-US" altLang="ko-KR" sz="2500" b="1" spc="-52" dirty="0">
              <a:solidFill>
                <a:srgbClr val="494949"/>
              </a:solidFill>
              <a:ea typeface="Gothic A1 Light Bold"/>
            </a:endParaRPr>
          </a:p>
          <a:p>
            <a:pPr marL="683894" lvl="2" algn="just">
              <a:lnSpc>
                <a:spcPts val="3884"/>
              </a:lnSpc>
            </a:pPr>
            <a:endParaRPr lang="en-US" altLang="ko-KR" sz="2500" b="1" spc="-52" dirty="0">
              <a:solidFill>
                <a:srgbClr val="494949"/>
              </a:solidFill>
              <a:ea typeface="Gothic A1 Light Bold"/>
            </a:endParaRPr>
          </a:p>
          <a:p>
            <a:pPr marL="683894" lvl="1" indent="-457200" algn="just">
              <a:lnSpc>
                <a:spcPts val="3884"/>
              </a:lnSpc>
              <a:buAutoNum type="arabicPeriod"/>
            </a:pPr>
            <a:r>
              <a:rPr lang="ko-KR" altLang="en-US" sz="2500" b="1" spc="-52" dirty="0">
                <a:solidFill>
                  <a:srgbClr val="494949"/>
                </a:solidFill>
                <a:ea typeface="Gothic A1 Light Bold"/>
              </a:rPr>
              <a:t>공개 채팅과 비공개 채팅</a:t>
            </a:r>
            <a:endParaRPr lang="en-US" altLang="ko-KR" sz="2500" b="1" spc="-52" dirty="0">
              <a:solidFill>
                <a:srgbClr val="494949"/>
              </a:solidFill>
              <a:ea typeface="Gothic A1 Light Bold"/>
            </a:endParaRPr>
          </a:p>
          <a:p>
            <a:pPr marL="683894" lvl="2" algn="just">
              <a:lnSpc>
                <a:spcPts val="3884"/>
              </a:lnSpc>
            </a:pPr>
            <a:endParaRPr lang="en-US" altLang="ko-KR" sz="2000" b="1" spc="-52" dirty="0">
              <a:solidFill>
                <a:srgbClr val="494949"/>
              </a:solidFill>
              <a:ea typeface="Gothic A1 Light Bold"/>
            </a:endParaRPr>
          </a:p>
          <a:p>
            <a:pPr marL="683894" lvl="1" indent="-457200" algn="just">
              <a:lnSpc>
                <a:spcPts val="3884"/>
              </a:lnSpc>
              <a:buAutoNum type="arabicPeriod"/>
            </a:pPr>
            <a:r>
              <a:rPr lang="ko-KR" altLang="en-US" sz="2500" b="1" spc="-52" dirty="0">
                <a:solidFill>
                  <a:srgbClr val="494949"/>
                </a:solidFill>
                <a:ea typeface="Gothic A1 Light Bold"/>
              </a:rPr>
              <a:t>사용자 방출</a:t>
            </a:r>
            <a:endParaRPr lang="en-US" altLang="ko-KR" sz="2500" b="1" spc="-52" dirty="0">
              <a:solidFill>
                <a:srgbClr val="494949"/>
              </a:solidFill>
              <a:ea typeface="Gothic A1 Light Bold"/>
            </a:endParaRPr>
          </a:p>
          <a:p>
            <a:pPr marL="1141094" lvl="2" indent="-457200" algn="just">
              <a:lnSpc>
                <a:spcPts val="3884"/>
              </a:lnSpc>
              <a:buAutoNum type="arabicParenR"/>
            </a:pPr>
            <a:r>
              <a:rPr lang="en-US" altLang="ko-KR" sz="2000" spc="-52" dirty="0">
                <a:solidFill>
                  <a:srgbClr val="494949"/>
                </a:solidFill>
                <a:ea typeface="Gothic A1 Light Bold"/>
              </a:rPr>
              <a:t>ADMIN, MANAGER, ROOM CREATER </a:t>
            </a:r>
            <a:r>
              <a:rPr lang="ko-KR" altLang="en-US" sz="2000" spc="-52" dirty="0">
                <a:solidFill>
                  <a:srgbClr val="494949"/>
                </a:solidFill>
                <a:ea typeface="Gothic A1 Light Bold"/>
              </a:rPr>
              <a:t>방출 가능</a:t>
            </a:r>
            <a:endParaRPr lang="en-US" altLang="ko-KR" sz="2000" spc="-52" dirty="0">
              <a:solidFill>
                <a:srgbClr val="494949"/>
              </a:solidFill>
              <a:ea typeface="Gothic A1 Light Bold"/>
            </a:endParaRPr>
          </a:p>
          <a:p>
            <a:pPr marL="1141094" lvl="2" indent="-457200" algn="just">
              <a:lnSpc>
                <a:spcPts val="3884"/>
              </a:lnSpc>
              <a:buAutoNum type="arabicParenR"/>
            </a:pPr>
            <a:r>
              <a:rPr lang="ko-KR" altLang="en-US" sz="2000" spc="-52" dirty="0">
                <a:solidFill>
                  <a:srgbClr val="494949"/>
                </a:solidFill>
                <a:ea typeface="Gothic A1 Light Bold"/>
              </a:rPr>
              <a:t>방출 시 </a:t>
            </a:r>
            <a:r>
              <a:rPr lang="en-US" altLang="ko-KR" sz="2000" spc="-52" dirty="0">
                <a:solidFill>
                  <a:srgbClr val="494949"/>
                </a:solidFill>
                <a:ea typeface="Gothic A1 Light Bold"/>
              </a:rPr>
              <a:t>queue [ </a:t>
            </a:r>
            <a:r>
              <a:rPr lang="ko-KR" altLang="en-US" sz="2000" spc="-52" dirty="0">
                <a:solidFill>
                  <a:srgbClr val="494949"/>
                </a:solidFill>
                <a:ea typeface="Gothic A1 Light Bold"/>
              </a:rPr>
              <a:t>개인 채팅 </a:t>
            </a:r>
            <a:r>
              <a:rPr lang="en-US" altLang="ko-KR" sz="2000" spc="-52" dirty="0">
                <a:solidFill>
                  <a:srgbClr val="494949"/>
                </a:solidFill>
                <a:ea typeface="Gothic A1 Light Bold"/>
              </a:rPr>
              <a:t>] </a:t>
            </a:r>
            <a:r>
              <a:rPr lang="ko-KR" altLang="en-US" sz="2000" spc="-52" dirty="0">
                <a:solidFill>
                  <a:srgbClr val="494949"/>
                </a:solidFill>
                <a:ea typeface="Gothic A1 Light Bold"/>
              </a:rPr>
              <a:t>으로 메시지를 보내줌</a:t>
            </a:r>
            <a:endParaRPr lang="en-US" altLang="ko-KR" sz="2000" spc="-52" dirty="0">
              <a:solidFill>
                <a:srgbClr val="494949"/>
              </a:solidFill>
              <a:ea typeface="Gothic A1 Light Bold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D2D7F2C4-F94E-BAD3-C40E-04D6D4972D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6600" y="2705100"/>
            <a:ext cx="6375773" cy="36576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2FF5FFAA-D9EB-0407-F7BB-A3BFA139FD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96600" y="2705100"/>
            <a:ext cx="6375773" cy="365760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DF56F76D-9D3D-339D-D945-8FF0E49BB6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96599" y="2659026"/>
            <a:ext cx="6375773" cy="3703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788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37812" y="7044291"/>
            <a:ext cx="7611784" cy="1843825"/>
            <a:chOff x="0" y="0"/>
            <a:chExt cx="2004750" cy="48561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004750" cy="485617"/>
            </a:xfrm>
            <a:custGeom>
              <a:avLst/>
              <a:gdLst/>
              <a:ahLst/>
              <a:cxnLst/>
              <a:rect l="l" t="t" r="r" b="b"/>
              <a:pathLst>
                <a:path w="2004750" h="485617">
                  <a:moveTo>
                    <a:pt x="0" y="0"/>
                  </a:moveTo>
                  <a:lnTo>
                    <a:pt x="2004750" y="0"/>
                  </a:lnTo>
                  <a:lnTo>
                    <a:pt x="2004750" y="485617"/>
                  </a:lnTo>
                  <a:lnTo>
                    <a:pt x="0" y="485617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2004750" cy="5141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237812" y="6364497"/>
            <a:ext cx="7611784" cy="698844"/>
            <a:chOff x="0" y="0"/>
            <a:chExt cx="2004750" cy="18405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004750" cy="184058"/>
            </a:xfrm>
            <a:custGeom>
              <a:avLst/>
              <a:gdLst/>
              <a:ahLst/>
              <a:cxnLst/>
              <a:rect l="l" t="t" r="r" b="b"/>
              <a:pathLst>
                <a:path w="2004750" h="184058">
                  <a:moveTo>
                    <a:pt x="0" y="0"/>
                  </a:moveTo>
                  <a:lnTo>
                    <a:pt x="2004750" y="0"/>
                  </a:lnTo>
                  <a:lnTo>
                    <a:pt x="2004750" y="184058"/>
                  </a:lnTo>
                  <a:lnTo>
                    <a:pt x="0" y="184058"/>
                  </a:lnTo>
                  <a:close/>
                </a:path>
              </a:pathLst>
            </a:custGeom>
            <a:solidFill>
              <a:srgbClr val="1FA1E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2004750" cy="2126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438405" y="7044291"/>
            <a:ext cx="7611784" cy="1843825"/>
            <a:chOff x="0" y="0"/>
            <a:chExt cx="2004750" cy="48561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004750" cy="485617"/>
            </a:xfrm>
            <a:custGeom>
              <a:avLst/>
              <a:gdLst/>
              <a:ahLst/>
              <a:cxnLst/>
              <a:rect l="l" t="t" r="r" b="b"/>
              <a:pathLst>
                <a:path w="2004750" h="485617">
                  <a:moveTo>
                    <a:pt x="0" y="0"/>
                  </a:moveTo>
                  <a:lnTo>
                    <a:pt x="2004750" y="0"/>
                  </a:lnTo>
                  <a:lnTo>
                    <a:pt x="2004750" y="485617"/>
                  </a:lnTo>
                  <a:lnTo>
                    <a:pt x="0" y="485617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2004750" cy="5141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9618935" y="7159436"/>
            <a:ext cx="4708257" cy="1537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72959" lvl="1" indent="-136480" algn="just">
              <a:lnSpc>
                <a:spcPts val="2022"/>
              </a:lnSpc>
              <a:buFont typeface="Arial"/>
              <a:buChar char="•"/>
            </a:pPr>
            <a:r>
              <a:rPr lang="en-US" sz="1264" spc="-18">
                <a:solidFill>
                  <a:srgbClr val="494949"/>
                </a:solidFill>
                <a:latin typeface="Gothic A1 Medium"/>
              </a:rPr>
              <a:t>Spring Boot</a:t>
            </a:r>
          </a:p>
          <a:p>
            <a:pPr marL="545919" lvl="2" indent="-181973" algn="just">
              <a:lnSpc>
                <a:spcPts val="2022"/>
              </a:lnSpc>
              <a:buFont typeface="Arial"/>
              <a:buChar char="⚬"/>
            </a:pPr>
            <a:r>
              <a:rPr lang="en-US" sz="1264" spc="-18">
                <a:solidFill>
                  <a:srgbClr val="494949"/>
                </a:solidFill>
                <a:latin typeface="Gothic A1 Medium"/>
              </a:rPr>
              <a:t>JPA</a:t>
            </a:r>
          </a:p>
          <a:p>
            <a:pPr marL="545919" lvl="2" indent="-181973" algn="just">
              <a:lnSpc>
                <a:spcPts val="2022"/>
              </a:lnSpc>
              <a:buFont typeface="Arial"/>
              <a:buChar char="⚬"/>
            </a:pPr>
            <a:r>
              <a:rPr lang="en-US" sz="1264" spc="-18">
                <a:solidFill>
                  <a:srgbClr val="494949"/>
                </a:solidFill>
                <a:latin typeface="Gothic A1 Medium"/>
              </a:rPr>
              <a:t>security</a:t>
            </a:r>
          </a:p>
          <a:p>
            <a:pPr marL="545919" lvl="2" indent="-181973" algn="just">
              <a:lnSpc>
                <a:spcPts val="2022"/>
              </a:lnSpc>
              <a:buFont typeface="Arial"/>
              <a:buChar char="⚬"/>
            </a:pPr>
            <a:r>
              <a:rPr lang="en-US" sz="1264" spc="-18">
                <a:solidFill>
                  <a:srgbClr val="494949"/>
                </a:solidFill>
                <a:latin typeface="Gothic A1 Medium"/>
              </a:rPr>
              <a:t>JWT</a:t>
            </a:r>
          </a:p>
          <a:p>
            <a:pPr marL="545919" lvl="2" indent="-181973" algn="just">
              <a:lnSpc>
                <a:spcPts val="2022"/>
              </a:lnSpc>
              <a:buFont typeface="Arial"/>
              <a:buChar char="⚬"/>
            </a:pPr>
            <a:r>
              <a:rPr lang="en-US" sz="1264" spc="-18">
                <a:solidFill>
                  <a:srgbClr val="494949"/>
                </a:solidFill>
                <a:latin typeface="Gothic A1 Medium"/>
              </a:rPr>
              <a:t>WebSocket</a:t>
            </a:r>
          </a:p>
          <a:p>
            <a:pPr marL="545919" lvl="2" indent="-181973" algn="just">
              <a:lnSpc>
                <a:spcPts val="2022"/>
              </a:lnSpc>
              <a:buFont typeface="Arial"/>
              <a:buChar char="⚬"/>
            </a:pPr>
            <a:r>
              <a:rPr lang="en-US" sz="1264" spc="-18">
                <a:solidFill>
                  <a:srgbClr val="494949"/>
                </a:solidFill>
                <a:latin typeface="Gothic A1 Medium"/>
              </a:rPr>
              <a:t>Stomp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9438405" y="6364497"/>
            <a:ext cx="7611784" cy="698844"/>
            <a:chOff x="0" y="0"/>
            <a:chExt cx="2004750" cy="18405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004750" cy="184058"/>
            </a:xfrm>
            <a:custGeom>
              <a:avLst/>
              <a:gdLst/>
              <a:ahLst/>
              <a:cxnLst/>
              <a:rect l="l" t="t" r="r" b="b"/>
              <a:pathLst>
                <a:path w="2004750" h="184058">
                  <a:moveTo>
                    <a:pt x="0" y="0"/>
                  </a:moveTo>
                  <a:lnTo>
                    <a:pt x="2004750" y="0"/>
                  </a:lnTo>
                  <a:lnTo>
                    <a:pt x="2004750" y="184058"/>
                  </a:lnTo>
                  <a:lnTo>
                    <a:pt x="0" y="184058"/>
                  </a:lnTo>
                  <a:close/>
                </a:path>
              </a:pathLst>
            </a:custGeom>
            <a:solidFill>
              <a:srgbClr val="1FA1E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28575"/>
              <a:ext cx="2004750" cy="2126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237812" y="3090151"/>
            <a:ext cx="7611784" cy="3226721"/>
            <a:chOff x="0" y="0"/>
            <a:chExt cx="10149045" cy="4302294"/>
          </a:xfrm>
        </p:grpSpPr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2"/>
            <a:srcRect l="710" t="23388" r="4629" b="16382"/>
            <a:stretch>
              <a:fillRect/>
            </a:stretch>
          </p:blipFill>
          <p:spPr>
            <a:xfrm>
              <a:off x="0" y="0"/>
              <a:ext cx="10149045" cy="4302294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9438405" y="3090151"/>
            <a:ext cx="7611784" cy="3226721"/>
            <a:chOff x="0" y="0"/>
            <a:chExt cx="10149045" cy="4302294"/>
          </a:xfrm>
        </p:grpSpPr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/>
            <a:srcRect l="1722" t="10277" r="382" b="29456"/>
            <a:stretch>
              <a:fillRect/>
            </a:stretch>
          </p:blipFill>
          <p:spPr>
            <a:xfrm>
              <a:off x="0" y="0"/>
              <a:ext cx="10149045" cy="4302294"/>
            </a:xfrm>
            <a:prstGeom prst="rect">
              <a:avLst/>
            </a:prstGeom>
          </p:spPr>
        </p:pic>
      </p:grpSp>
      <p:sp>
        <p:nvSpPr>
          <p:cNvPr id="19" name="TextBox 19"/>
          <p:cNvSpPr txBox="1"/>
          <p:nvPr/>
        </p:nvSpPr>
        <p:spPr>
          <a:xfrm>
            <a:off x="1357594" y="7177641"/>
            <a:ext cx="6703281" cy="1461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8620" lvl="1" indent="-194310" algn="just">
              <a:lnSpc>
                <a:spcPts val="2880"/>
              </a:lnSpc>
              <a:buFont typeface="Arial"/>
              <a:buChar char="•"/>
            </a:pPr>
            <a:r>
              <a:rPr lang="en-US" sz="1800" spc="-26">
                <a:solidFill>
                  <a:srgbClr val="494949"/>
                </a:solidFill>
                <a:latin typeface="Gothic A1 Medium"/>
              </a:rPr>
              <a:t>Jquery</a:t>
            </a:r>
          </a:p>
          <a:p>
            <a:pPr marL="388620" lvl="1" indent="-194310" algn="just">
              <a:lnSpc>
                <a:spcPts val="2880"/>
              </a:lnSpc>
              <a:buFont typeface="Arial"/>
              <a:buChar char="•"/>
            </a:pPr>
            <a:r>
              <a:rPr lang="en-US" sz="1800" spc="-26">
                <a:solidFill>
                  <a:srgbClr val="494949"/>
                </a:solidFill>
                <a:latin typeface="Gothic A1 Medium"/>
              </a:rPr>
              <a:t>AJAX</a:t>
            </a:r>
          </a:p>
          <a:p>
            <a:pPr marL="388620" lvl="1" indent="-194310" algn="just">
              <a:lnSpc>
                <a:spcPts val="2880"/>
              </a:lnSpc>
              <a:buFont typeface="Arial"/>
              <a:buChar char="•"/>
            </a:pPr>
            <a:r>
              <a:rPr lang="en-US" sz="1800" spc="-26">
                <a:solidFill>
                  <a:srgbClr val="494949"/>
                </a:solidFill>
                <a:latin typeface="Gothic A1 Medium"/>
              </a:rPr>
              <a:t>Socket.js</a:t>
            </a:r>
          </a:p>
          <a:p>
            <a:pPr marL="388620" lvl="1" indent="-194310" algn="just">
              <a:lnSpc>
                <a:spcPts val="2880"/>
              </a:lnSpc>
              <a:buFont typeface="Arial"/>
              <a:buChar char="•"/>
            </a:pPr>
            <a:r>
              <a:rPr lang="en-US" sz="1800" spc="-26">
                <a:solidFill>
                  <a:srgbClr val="494949"/>
                </a:solidFill>
                <a:latin typeface="Gothic A1 Medium"/>
              </a:rPr>
              <a:t>Stomp.js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237812" y="6464364"/>
            <a:ext cx="7611784" cy="469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50"/>
              </a:lnSpc>
            </a:pPr>
            <a:r>
              <a:rPr lang="en-US" sz="2600" spc="-65">
                <a:solidFill>
                  <a:srgbClr val="FFFFFF"/>
                </a:solidFill>
                <a:latin typeface="Gothic A1 Ultra-Bold"/>
              </a:rPr>
              <a:t>Front-End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9438405" y="6464364"/>
            <a:ext cx="7611784" cy="469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50"/>
              </a:lnSpc>
            </a:pPr>
            <a:r>
              <a:rPr lang="en-US" sz="2600" spc="-65">
                <a:solidFill>
                  <a:srgbClr val="FFFFFF"/>
                </a:solidFill>
                <a:latin typeface="Gothic A1 Ultra-Bold"/>
              </a:rPr>
              <a:t>Back-End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-106109" y="-115661"/>
            <a:ext cx="18500217" cy="518101"/>
            <a:chOff x="0" y="0"/>
            <a:chExt cx="4872485" cy="136455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4872485" cy="136455"/>
            </a:xfrm>
            <a:custGeom>
              <a:avLst/>
              <a:gdLst/>
              <a:ahLst/>
              <a:cxnLst/>
              <a:rect l="l" t="t" r="r" b="b"/>
              <a:pathLst>
                <a:path w="4872485" h="136455">
                  <a:moveTo>
                    <a:pt x="0" y="0"/>
                  </a:moveTo>
                  <a:lnTo>
                    <a:pt x="4872485" y="0"/>
                  </a:lnTo>
                  <a:lnTo>
                    <a:pt x="4872485" y="136455"/>
                  </a:lnTo>
                  <a:lnTo>
                    <a:pt x="0" y="136455"/>
                  </a:lnTo>
                  <a:close/>
                </a:path>
              </a:pathLst>
            </a:custGeom>
            <a:solidFill>
              <a:srgbClr val="1FA1E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-28575"/>
              <a:ext cx="4872485" cy="1650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25" name="AutoShape 25"/>
          <p:cNvSpPr/>
          <p:nvPr/>
        </p:nvSpPr>
        <p:spPr>
          <a:xfrm>
            <a:off x="-306977" y="1479777"/>
            <a:ext cx="1335677" cy="0"/>
          </a:xfrm>
          <a:prstGeom prst="line">
            <a:avLst/>
          </a:prstGeom>
          <a:ln w="142875" cap="flat">
            <a:solidFill>
              <a:srgbClr val="0B3B7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6" name="TextBox 26"/>
          <p:cNvSpPr txBox="1"/>
          <p:nvPr/>
        </p:nvSpPr>
        <p:spPr>
          <a:xfrm>
            <a:off x="1273629" y="1017814"/>
            <a:ext cx="6609576" cy="971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en-US" sz="5500" spc="-220">
                <a:solidFill>
                  <a:srgbClr val="1FA1E4"/>
                </a:solidFill>
                <a:ea typeface="Gothic A1 Ultra-Bold"/>
              </a:rPr>
              <a:t>개발환경</a:t>
            </a:r>
          </a:p>
        </p:txBody>
      </p:sp>
      <p:sp>
        <p:nvSpPr>
          <p:cNvPr id="27" name="AutoShape 27"/>
          <p:cNvSpPr/>
          <p:nvPr/>
        </p:nvSpPr>
        <p:spPr>
          <a:xfrm>
            <a:off x="9438405" y="8850016"/>
            <a:ext cx="7611784" cy="0"/>
          </a:xfrm>
          <a:prstGeom prst="line">
            <a:avLst/>
          </a:prstGeom>
          <a:ln w="38100" cap="flat">
            <a:solidFill>
              <a:srgbClr val="1FA1E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8" name="TextBox 28"/>
          <p:cNvSpPr txBox="1"/>
          <p:nvPr/>
        </p:nvSpPr>
        <p:spPr>
          <a:xfrm>
            <a:off x="12964540" y="6949041"/>
            <a:ext cx="3635742" cy="14083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200"/>
              </a:lnSpc>
            </a:pPr>
            <a:endParaRPr/>
          </a:p>
          <a:p>
            <a:pPr marL="593954" lvl="2" indent="-197985" algn="just">
              <a:lnSpc>
                <a:spcPts val="2200"/>
              </a:lnSpc>
              <a:buFont typeface="Arial"/>
              <a:buChar char="⚬"/>
            </a:pPr>
            <a:r>
              <a:rPr lang="en-US" sz="1375" spc="-20">
                <a:solidFill>
                  <a:srgbClr val="494949"/>
                </a:solidFill>
                <a:latin typeface="Gothic A1 Medium"/>
              </a:rPr>
              <a:t>mail</a:t>
            </a:r>
          </a:p>
          <a:p>
            <a:pPr marL="593954" lvl="2" indent="-197985" algn="just">
              <a:lnSpc>
                <a:spcPts val="2200"/>
              </a:lnSpc>
              <a:buFont typeface="Arial"/>
              <a:buChar char="⚬"/>
            </a:pPr>
            <a:r>
              <a:rPr lang="en-US" sz="1375" spc="-20">
                <a:solidFill>
                  <a:srgbClr val="494949"/>
                </a:solidFill>
                <a:latin typeface="Gothic A1 Medium"/>
              </a:rPr>
              <a:t>QueryDSL</a:t>
            </a:r>
          </a:p>
          <a:p>
            <a:pPr marL="593954" lvl="2" indent="-197985" algn="just">
              <a:lnSpc>
                <a:spcPts val="2200"/>
              </a:lnSpc>
              <a:buFont typeface="Arial"/>
              <a:buChar char="⚬"/>
            </a:pPr>
            <a:r>
              <a:rPr lang="en-US" sz="1375" spc="-20">
                <a:solidFill>
                  <a:srgbClr val="494949"/>
                </a:solidFill>
                <a:latin typeface="Gothic A1 Medium"/>
              </a:rPr>
              <a:t>MySQL</a:t>
            </a:r>
          </a:p>
          <a:p>
            <a:pPr marL="593954" lvl="2" indent="-197985" algn="just">
              <a:lnSpc>
                <a:spcPts val="2200"/>
              </a:lnSpc>
              <a:buFont typeface="Arial"/>
              <a:buChar char="⚬"/>
            </a:pPr>
            <a:r>
              <a:rPr lang="en-US" sz="1375" spc="-20">
                <a:solidFill>
                  <a:srgbClr val="494949"/>
                </a:solidFill>
                <a:latin typeface="Gothic A1 Medium"/>
              </a:rPr>
              <a:t>Thymeleaf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719673" y="326241"/>
            <a:ext cx="8615952" cy="10032583"/>
            <a:chOff x="0" y="0"/>
            <a:chExt cx="11487936" cy="13376778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23987" t="3733" r="27367" b="11925"/>
            <a:stretch>
              <a:fillRect/>
            </a:stretch>
          </p:blipFill>
          <p:spPr>
            <a:xfrm>
              <a:off x="0" y="0"/>
              <a:ext cx="11487936" cy="13376778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-93237" y="-115661"/>
            <a:ext cx="18500217" cy="518101"/>
            <a:chOff x="0" y="0"/>
            <a:chExt cx="4872485" cy="13645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872485" cy="136455"/>
            </a:xfrm>
            <a:custGeom>
              <a:avLst/>
              <a:gdLst/>
              <a:ahLst/>
              <a:cxnLst/>
              <a:rect l="l" t="t" r="r" b="b"/>
              <a:pathLst>
                <a:path w="4872485" h="136455">
                  <a:moveTo>
                    <a:pt x="0" y="0"/>
                  </a:moveTo>
                  <a:lnTo>
                    <a:pt x="4872485" y="0"/>
                  </a:lnTo>
                  <a:lnTo>
                    <a:pt x="4872485" y="136455"/>
                  </a:lnTo>
                  <a:lnTo>
                    <a:pt x="0" y="136455"/>
                  </a:lnTo>
                  <a:close/>
                </a:path>
              </a:pathLst>
            </a:custGeom>
            <a:solidFill>
              <a:srgbClr val="1FA1E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28575"/>
              <a:ext cx="4872485" cy="1650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7" name="AutoShape 7"/>
          <p:cNvSpPr/>
          <p:nvPr/>
        </p:nvSpPr>
        <p:spPr>
          <a:xfrm>
            <a:off x="-294105" y="1479777"/>
            <a:ext cx="1335677" cy="0"/>
          </a:xfrm>
          <a:prstGeom prst="line">
            <a:avLst/>
          </a:prstGeom>
          <a:ln w="142875" cap="flat">
            <a:solidFill>
              <a:srgbClr val="0B3B7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8" name="Group 8"/>
          <p:cNvGrpSpPr/>
          <p:nvPr/>
        </p:nvGrpSpPr>
        <p:grpSpPr>
          <a:xfrm>
            <a:off x="1273629" y="2247900"/>
            <a:ext cx="7870371" cy="3505200"/>
            <a:chOff x="0" y="0"/>
            <a:chExt cx="2072855" cy="50967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072855" cy="509672"/>
            </a:xfrm>
            <a:custGeom>
              <a:avLst/>
              <a:gdLst/>
              <a:ahLst/>
              <a:cxnLst/>
              <a:rect l="l" t="t" r="r" b="b"/>
              <a:pathLst>
                <a:path w="2072855" h="509672">
                  <a:moveTo>
                    <a:pt x="0" y="0"/>
                  </a:moveTo>
                  <a:lnTo>
                    <a:pt x="2072855" y="0"/>
                  </a:lnTo>
                  <a:lnTo>
                    <a:pt x="2072855" y="509672"/>
                  </a:lnTo>
                  <a:lnTo>
                    <a:pt x="0" y="509672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2072855" cy="5382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286500" y="1017814"/>
            <a:ext cx="12810500" cy="8463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ko-KR" altLang="en-US" sz="5500" spc="-220" dirty="0">
                <a:solidFill>
                  <a:srgbClr val="1FA1E4"/>
                </a:solidFill>
                <a:ea typeface="Gothic A1 Ultra-Bold"/>
              </a:rPr>
              <a:t>시연 순서</a:t>
            </a:r>
            <a:endParaRPr lang="en-US" sz="5500" spc="-220" dirty="0">
              <a:solidFill>
                <a:srgbClr val="1FA1E4"/>
              </a:solidFill>
              <a:ea typeface="Gothic A1 Ultra-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363730" y="2392520"/>
            <a:ext cx="7475470" cy="29434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83894" lvl="1" indent="-457200" algn="just">
              <a:lnSpc>
                <a:spcPts val="3884"/>
              </a:lnSpc>
              <a:buAutoNum type="arabicPeriod"/>
            </a:pPr>
            <a:r>
              <a:rPr lang="ko-KR" altLang="en-US" sz="2500" b="1" spc="-52" dirty="0">
                <a:solidFill>
                  <a:srgbClr val="494949"/>
                </a:solidFill>
                <a:ea typeface="Gothic A1 Light Bold"/>
              </a:rPr>
              <a:t>로그인 후 </a:t>
            </a:r>
            <a:r>
              <a:rPr lang="en-US" altLang="ko-KR" sz="2500" b="1" spc="-52" dirty="0">
                <a:solidFill>
                  <a:srgbClr val="494949"/>
                </a:solidFill>
                <a:ea typeface="Gothic A1 Light Bold"/>
              </a:rPr>
              <a:t>JWT </a:t>
            </a:r>
            <a:r>
              <a:rPr lang="ko-KR" altLang="en-US" sz="2500" b="1" spc="-52" dirty="0">
                <a:solidFill>
                  <a:srgbClr val="494949"/>
                </a:solidFill>
                <a:ea typeface="Gothic A1 Light Bold"/>
              </a:rPr>
              <a:t>확인</a:t>
            </a:r>
            <a:endParaRPr lang="en-US" altLang="ko-KR" sz="2500" b="1" spc="-52" dirty="0">
              <a:solidFill>
                <a:srgbClr val="494949"/>
              </a:solidFill>
              <a:ea typeface="Gothic A1 Light Bold"/>
            </a:endParaRPr>
          </a:p>
          <a:p>
            <a:pPr marL="683894" lvl="1" indent="-457200" algn="just">
              <a:lnSpc>
                <a:spcPts val="3884"/>
              </a:lnSpc>
              <a:buAutoNum type="arabicPeriod"/>
            </a:pPr>
            <a:r>
              <a:rPr lang="en-US" altLang="ko-KR" sz="2500" b="1" spc="-52" dirty="0" err="1">
                <a:solidFill>
                  <a:srgbClr val="494949"/>
                </a:solidFill>
                <a:ea typeface="Gothic A1 Light Bold"/>
              </a:rPr>
              <a:t>refreshToken</a:t>
            </a:r>
            <a:r>
              <a:rPr lang="ko-KR" altLang="en-US" sz="2500" b="1" spc="-52" dirty="0">
                <a:solidFill>
                  <a:srgbClr val="494949"/>
                </a:solidFill>
                <a:ea typeface="Gothic A1 Light Bold"/>
              </a:rPr>
              <a:t>으로 </a:t>
            </a:r>
            <a:r>
              <a:rPr lang="en-US" altLang="ko-KR" sz="2500" b="1" spc="-52" dirty="0" err="1">
                <a:solidFill>
                  <a:srgbClr val="494949"/>
                </a:solidFill>
                <a:ea typeface="Gothic A1 Light Bold"/>
              </a:rPr>
              <a:t>accessToken</a:t>
            </a:r>
            <a:r>
              <a:rPr lang="en-US" altLang="ko-KR" sz="2500" b="1" spc="-52" dirty="0">
                <a:solidFill>
                  <a:srgbClr val="494949"/>
                </a:solidFill>
                <a:ea typeface="Gothic A1 Light Bold"/>
              </a:rPr>
              <a:t> </a:t>
            </a:r>
            <a:r>
              <a:rPr lang="ko-KR" altLang="en-US" sz="2500" b="1" spc="-52" dirty="0">
                <a:solidFill>
                  <a:srgbClr val="494949"/>
                </a:solidFill>
                <a:ea typeface="Gothic A1 Light Bold"/>
              </a:rPr>
              <a:t>가져오기</a:t>
            </a:r>
            <a:endParaRPr lang="en-US" altLang="ko-KR" sz="2500" b="1" spc="-52" dirty="0">
              <a:solidFill>
                <a:srgbClr val="494949"/>
              </a:solidFill>
              <a:ea typeface="Gothic A1 Light Bold"/>
            </a:endParaRPr>
          </a:p>
          <a:p>
            <a:pPr marL="683894" lvl="1" indent="-457200" algn="just">
              <a:lnSpc>
                <a:spcPts val="3884"/>
              </a:lnSpc>
              <a:buAutoNum type="arabicPeriod"/>
            </a:pPr>
            <a:r>
              <a:rPr lang="ko-KR" altLang="en-US" sz="2500" b="1" spc="-52" dirty="0">
                <a:solidFill>
                  <a:srgbClr val="494949"/>
                </a:solidFill>
                <a:ea typeface="Gothic A1 Light Bold"/>
              </a:rPr>
              <a:t>사용자 권한 </a:t>
            </a:r>
            <a:r>
              <a:rPr lang="en-US" altLang="ko-KR" sz="2500" b="1" spc="-52" dirty="0">
                <a:solidFill>
                  <a:srgbClr val="494949"/>
                </a:solidFill>
                <a:ea typeface="Gothic A1 Light Bold"/>
              </a:rPr>
              <a:t>– ADMIN , MANAGER</a:t>
            </a:r>
          </a:p>
          <a:p>
            <a:pPr marL="683894" lvl="1" indent="-457200" algn="just">
              <a:lnSpc>
                <a:spcPts val="3884"/>
              </a:lnSpc>
              <a:buAutoNum type="arabicPeriod"/>
            </a:pPr>
            <a:r>
              <a:rPr lang="ko-KR" altLang="en-US" sz="2500" b="1" spc="-52" dirty="0">
                <a:solidFill>
                  <a:srgbClr val="494949"/>
                </a:solidFill>
                <a:ea typeface="Gothic A1 Light Bold"/>
              </a:rPr>
              <a:t>게시판 </a:t>
            </a:r>
            <a:r>
              <a:rPr lang="en-US" altLang="ko-KR" sz="2500" b="1" spc="-52" dirty="0">
                <a:solidFill>
                  <a:srgbClr val="494949"/>
                </a:solidFill>
                <a:ea typeface="Gothic A1 Light Bold"/>
              </a:rPr>
              <a:t> - </a:t>
            </a:r>
            <a:r>
              <a:rPr lang="ko-KR" altLang="en-US" sz="2500" b="1" spc="-52" dirty="0">
                <a:solidFill>
                  <a:srgbClr val="494949"/>
                </a:solidFill>
                <a:ea typeface="Gothic A1 Light Bold"/>
              </a:rPr>
              <a:t>내 아래 권한 접근 금지</a:t>
            </a:r>
            <a:r>
              <a:rPr lang="en-US" altLang="ko-KR" sz="2500" b="1" spc="-52" dirty="0">
                <a:solidFill>
                  <a:srgbClr val="494949"/>
                </a:solidFill>
                <a:ea typeface="Gothic A1 Light Bold"/>
              </a:rPr>
              <a:t>, SEMIUSER </a:t>
            </a:r>
            <a:r>
              <a:rPr lang="ko-KR" altLang="en-US" sz="2500" b="1" spc="-52" dirty="0">
                <a:solidFill>
                  <a:srgbClr val="494949"/>
                </a:solidFill>
                <a:ea typeface="Gothic A1 Light Bold"/>
              </a:rPr>
              <a:t>파일 접근 금지</a:t>
            </a:r>
            <a:endParaRPr lang="en-US" altLang="ko-KR" sz="2500" b="1" spc="-52" dirty="0">
              <a:solidFill>
                <a:srgbClr val="494949"/>
              </a:solidFill>
              <a:ea typeface="Gothic A1 Light Bold"/>
            </a:endParaRPr>
          </a:p>
          <a:p>
            <a:pPr marL="683894" lvl="1" indent="-457200" algn="just">
              <a:lnSpc>
                <a:spcPts val="3884"/>
              </a:lnSpc>
              <a:buAutoNum type="arabicPeriod"/>
            </a:pPr>
            <a:r>
              <a:rPr lang="ko-KR" altLang="en-US" sz="2500" b="1" spc="-52" dirty="0">
                <a:solidFill>
                  <a:srgbClr val="494949"/>
                </a:solidFill>
                <a:ea typeface="Gothic A1 Light Bold"/>
              </a:rPr>
              <a:t>채팅 추방 </a:t>
            </a:r>
            <a:r>
              <a:rPr lang="en-US" altLang="ko-KR" sz="2500" b="1" spc="-52" dirty="0">
                <a:solidFill>
                  <a:srgbClr val="494949"/>
                </a:solidFill>
                <a:ea typeface="Gothic A1 Light Bold"/>
              </a:rPr>
              <a:t>– </a:t>
            </a:r>
            <a:r>
              <a:rPr lang="ko-KR" altLang="en-US" sz="2500" b="1" spc="-52" dirty="0">
                <a:solidFill>
                  <a:srgbClr val="494949"/>
                </a:solidFill>
                <a:ea typeface="Gothic A1 Light Bold"/>
              </a:rPr>
              <a:t>비공개 채팅</a:t>
            </a:r>
            <a:endParaRPr lang="en-US" altLang="ko-KR" sz="2000" spc="-52" dirty="0">
              <a:solidFill>
                <a:srgbClr val="494949"/>
              </a:solidFill>
              <a:ea typeface="Gothic A1 Light Bold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2411B832-4083-0BC0-F69A-77008C1B14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3119" y="2705100"/>
            <a:ext cx="6364281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0525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-93237" y="-115661"/>
            <a:ext cx="18500217" cy="518101"/>
            <a:chOff x="0" y="0"/>
            <a:chExt cx="4872485" cy="13645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872485" cy="136455"/>
            </a:xfrm>
            <a:custGeom>
              <a:avLst/>
              <a:gdLst/>
              <a:ahLst/>
              <a:cxnLst/>
              <a:rect l="l" t="t" r="r" b="b"/>
              <a:pathLst>
                <a:path w="4872485" h="136455">
                  <a:moveTo>
                    <a:pt x="0" y="0"/>
                  </a:moveTo>
                  <a:lnTo>
                    <a:pt x="4872485" y="0"/>
                  </a:lnTo>
                  <a:lnTo>
                    <a:pt x="4872485" y="136455"/>
                  </a:lnTo>
                  <a:lnTo>
                    <a:pt x="0" y="136455"/>
                  </a:lnTo>
                  <a:close/>
                </a:path>
              </a:pathLst>
            </a:custGeom>
            <a:solidFill>
              <a:srgbClr val="1FA1E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28575"/>
              <a:ext cx="4872485" cy="1650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pic>
        <p:nvPicPr>
          <p:cNvPr id="11" name="시연 동영상">
            <a:hlinkClick r:id="" action="ppaction://media"/>
            <a:extLst>
              <a:ext uri="{FF2B5EF4-FFF2-40B4-BE49-F238E27FC236}">
                <a16:creationId xmlns:a16="http://schemas.microsoft.com/office/drawing/2014/main" id="{CFB0B407-704E-AF6B-F0B9-7A257F2F775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" y="809625"/>
            <a:ext cx="15697200" cy="882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479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3066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-93237" y="-115661"/>
            <a:ext cx="18500217" cy="518101"/>
            <a:chOff x="0" y="0"/>
            <a:chExt cx="4872485" cy="13645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872485" cy="136455"/>
            </a:xfrm>
            <a:custGeom>
              <a:avLst/>
              <a:gdLst/>
              <a:ahLst/>
              <a:cxnLst/>
              <a:rect l="l" t="t" r="r" b="b"/>
              <a:pathLst>
                <a:path w="4872485" h="136455">
                  <a:moveTo>
                    <a:pt x="0" y="0"/>
                  </a:moveTo>
                  <a:lnTo>
                    <a:pt x="4872485" y="0"/>
                  </a:lnTo>
                  <a:lnTo>
                    <a:pt x="4872485" y="136455"/>
                  </a:lnTo>
                  <a:lnTo>
                    <a:pt x="0" y="136455"/>
                  </a:lnTo>
                  <a:close/>
                </a:path>
              </a:pathLst>
            </a:custGeom>
            <a:solidFill>
              <a:srgbClr val="1FA1E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28575"/>
              <a:ext cx="4872485" cy="1650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6696700" y="4714151"/>
            <a:ext cx="12810500" cy="8586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ko-KR" altLang="en-US" sz="7000" spc="-220" dirty="0">
                <a:solidFill>
                  <a:srgbClr val="1FA1E4"/>
                </a:solidFill>
                <a:ea typeface="Gothic A1 Ultra-Bold"/>
              </a:rPr>
              <a:t>감사합니다</a:t>
            </a:r>
            <a:endParaRPr lang="en-US" sz="7000" spc="-220" dirty="0">
              <a:solidFill>
                <a:srgbClr val="1FA1E4"/>
              </a:solidFill>
              <a:ea typeface="Gothic A1 Ultra-Bold"/>
            </a:endParaRPr>
          </a:p>
        </p:txBody>
      </p:sp>
    </p:spTree>
    <p:extLst>
      <p:ext uri="{BB962C8B-B14F-4D97-AF65-F5344CB8AC3E}">
        <p14:creationId xmlns:p14="http://schemas.microsoft.com/office/powerpoint/2010/main" val="33458137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-93237" y="-115661"/>
            <a:ext cx="18500217" cy="518101"/>
            <a:chOff x="0" y="0"/>
            <a:chExt cx="4872485" cy="13645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872485" cy="136455"/>
            </a:xfrm>
            <a:custGeom>
              <a:avLst/>
              <a:gdLst/>
              <a:ahLst/>
              <a:cxnLst/>
              <a:rect l="l" t="t" r="r" b="b"/>
              <a:pathLst>
                <a:path w="4872485" h="136455">
                  <a:moveTo>
                    <a:pt x="0" y="0"/>
                  </a:moveTo>
                  <a:lnTo>
                    <a:pt x="4872485" y="0"/>
                  </a:lnTo>
                  <a:lnTo>
                    <a:pt x="4872485" y="136455"/>
                  </a:lnTo>
                  <a:lnTo>
                    <a:pt x="0" y="136455"/>
                  </a:lnTo>
                  <a:close/>
                </a:path>
              </a:pathLst>
            </a:custGeom>
            <a:solidFill>
              <a:srgbClr val="1FA1E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28575"/>
              <a:ext cx="4872485" cy="1650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7" name="AutoShape 7"/>
          <p:cNvSpPr/>
          <p:nvPr/>
        </p:nvSpPr>
        <p:spPr>
          <a:xfrm>
            <a:off x="-294105" y="1479777"/>
            <a:ext cx="1335677" cy="0"/>
          </a:xfrm>
          <a:prstGeom prst="line">
            <a:avLst/>
          </a:prstGeom>
          <a:ln w="142875" cap="flat">
            <a:solidFill>
              <a:srgbClr val="0B3B7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8" name="Group 8"/>
          <p:cNvGrpSpPr/>
          <p:nvPr/>
        </p:nvGrpSpPr>
        <p:grpSpPr>
          <a:xfrm>
            <a:off x="2021285" y="3238500"/>
            <a:ext cx="14271171" cy="6625960"/>
            <a:chOff x="0" y="0"/>
            <a:chExt cx="2072855" cy="50967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072855" cy="509672"/>
            </a:xfrm>
            <a:custGeom>
              <a:avLst/>
              <a:gdLst/>
              <a:ahLst/>
              <a:cxnLst/>
              <a:rect l="l" t="t" r="r" b="b"/>
              <a:pathLst>
                <a:path w="2072855" h="509672">
                  <a:moveTo>
                    <a:pt x="0" y="0"/>
                  </a:moveTo>
                  <a:lnTo>
                    <a:pt x="2072855" y="0"/>
                  </a:lnTo>
                  <a:lnTo>
                    <a:pt x="2072855" y="509672"/>
                  </a:lnTo>
                  <a:lnTo>
                    <a:pt x="0" y="509672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2072855" cy="5382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286500" y="1017814"/>
            <a:ext cx="6609576" cy="846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en-US" sz="5500" b="1" spc="-220" dirty="0">
                <a:solidFill>
                  <a:srgbClr val="1FA1E4"/>
                </a:solidFill>
                <a:ea typeface="Gothic A1 Ultra-Bold"/>
              </a:rPr>
              <a:t>JWT</a:t>
            </a:r>
          </a:p>
        </p:txBody>
      </p:sp>
      <p:pic>
        <p:nvPicPr>
          <p:cNvPr id="16" name="그림 15" descr="그래픽, 그래픽 디자인, 스크린샷, 다채로움이(가) 표시된 사진&#10;&#10;자동 생성된 설명">
            <a:extLst>
              <a:ext uri="{FF2B5EF4-FFF2-40B4-BE49-F238E27FC236}">
                <a16:creationId xmlns:a16="http://schemas.microsoft.com/office/drawing/2014/main" id="{7C1D6C40-34D4-AE8F-9565-54DA15E4714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400" y="773928"/>
            <a:ext cx="4848076" cy="303004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7CEBCFFD-F6C2-A7BE-92C8-F7660B977C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2313" y="4016689"/>
            <a:ext cx="12683373" cy="5345135"/>
          </a:xfrm>
          <a:prstGeom prst="rect">
            <a:avLst/>
          </a:prstGeom>
        </p:spPr>
      </p:pic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D97A9EE2-89A5-2F7D-3E95-8B9FE608D8EB}"/>
              </a:ext>
            </a:extLst>
          </p:cNvPr>
          <p:cNvCxnSpPr>
            <a:cxnSpLocks/>
          </p:cNvCxnSpPr>
          <p:nvPr/>
        </p:nvCxnSpPr>
        <p:spPr>
          <a:xfrm>
            <a:off x="11658600" y="8572500"/>
            <a:ext cx="2286000" cy="0"/>
          </a:xfrm>
          <a:prstGeom prst="line">
            <a:avLst/>
          </a:prstGeom>
          <a:ln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59402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-93237" y="-115661"/>
            <a:ext cx="18500217" cy="518101"/>
            <a:chOff x="0" y="0"/>
            <a:chExt cx="4872485" cy="13645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872485" cy="136455"/>
            </a:xfrm>
            <a:custGeom>
              <a:avLst/>
              <a:gdLst/>
              <a:ahLst/>
              <a:cxnLst/>
              <a:rect l="l" t="t" r="r" b="b"/>
              <a:pathLst>
                <a:path w="4872485" h="136455">
                  <a:moveTo>
                    <a:pt x="0" y="0"/>
                  </a:moveTo>
                  <a:lnTo>
                    <a:pt x="4872485" y="0"/>
                  </a:lnTo>
                  <a:lnTo>
                    <a:pt x="4872485" y="136455"/>
                  </a:lnTo>
                  <a:lnTo>
                    <a:pt x="0" y="136455"/>
                  </a:lnTo>
                  <a:close/>
                </a:path>
              </a:pathLst>
            </a:custGeom>
            <a:solidFill>
              <a:srgbClr val="1FA1E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28575"/>
              <a:ext cx="4872485" cy="1650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7" name="AutoShape 7"/>
          <p:cNvSpPr/>
          <p:nvPr/>
        </p:nvSpPr>
        <p:spPr>
          <a:xfrm>
            <a:off x="-294105" y="1479777"/>
            <a:ext cx="1335677" cy="0"/>
          </a:xfrm>
          <a:prstGeom prst="line">
            <a:avLst/>
          </a:prstGeom>
          <a:ln w="142875" cap="flat">
            <a:solidFill>
              <a:srgbClr val="0B3B7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2" name="TextBox 12"/>
          <p:cNvSpPr txBox="1"/>
          <p:nvPr/>
        </p:nvSpPr>
        <p:spPr>
          <a:xfrm>
            <a:off x="1286500" y="1017814"/>
            <a:ext cx="10372100" cy="8463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en-US" sz="5500" b="1" spc="-220" dirty="0">
                <a:solidFill>
                  <a:srgbClr val="1FA1E4"/>
                </a:solidFill>
                <a:ea typeface="Gothic A1 Ultra-Bold"/>
              </a:rPr>
              <a:t>JWT – Header, Payload, Signature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B046F30-6A21-082A-1B51-8713A09BEC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269529"/>
            <a:ext cx="6185440" cy="189713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1F3E0E3-90AD-3893-9DFA-5B2C3B6D52D8}"/>
              </a:ext>
            </a:extLst>
          </p:cNvPr>
          <p:cNvSpPr txBox="1"/>
          <p:nvPr/>
        </p:nvSpPr>
        <p:spPr>
          <a:xfrm>
            <a:off x="3930920" y="4684704"/>
            <a:ext cx="2546131" cy="92333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alg</a:t>
            </a:r>
            <a:r>
              <a:rPr lang="en-US" altLang="ko-KR" dirty="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: </a:t>
            </a:r>
            <a:r>
              <a:rPr lang="ko-KR" altLang="en-US" dirty="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암호화 알고리즘</a:t>
            </a:r>
            <a:endParaRPr lang="en-US" altLang="ko-KR" dirty="0">
              <a:solidFill>
                <a:schemeClr val="bg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br>
              <a:rPr lang="en-US" altLang="ko-KR" dirty="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</a:br>
            <a:r>
              <a:rPr lang="en-US" altLang="ko-KR" dirty="0" err="1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typ</a:t>
            </a:r>
            <a:r>
              <a:rPr lang="en-US" altLang="ko-KR" dirty="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: </a:t>
            </a:r>
            <a:r>
              <a:rPr lang="ko-KR" altLang="en-US" dirty="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토큰의 타입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6C55CEE-FC04-6FA0-E104-391A7801F3F8}"/>
              </a:ext>
            </a:extLst>
          </p:cNvPr>
          <p:cNvSpPr txBox="1"/>
          <p:nvPr/>
        </p:nvSpPr>
        <p:spPr>
          <a:xfrm>
            <a:off x="13643507" y="4581586"/>
            <a:ext cx="2546131" cy="92333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alg</a:t>
            </a:r>
            <a:r>
              <a:rPr lang="en-US" altLang="ko-KR" dirty="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: </a:t>
            </a:r>
            <a:r>
              <a:rPr lang="ko-KR" altLang="en-US" dirty="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암호화 알고리즘</a:t>
            </a:r>
            <a:endParaRPr lang="en-US" altLang="ko-KR" dirty="0">
              <a:solidFill>
                <a:schemeClr val="bg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br>
              <a:rPr lang="en-US" altLang="ko-KR" dirty="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</a:br>
            <a:r>
              <a:rPr lang="en-US" altLang="ko-KR" dirty="0" err="1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typ</a:t>
            </a:r>
            <a:r>
              <a:rPr lang="en-US" altLang="ko-KR" dirty="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: </a:t>
            </a:r>
            <a:r>
              <a:rPr lang="ko-KR" altLang="en-US" dirty="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토큰의 타입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B8FB9FF1-D86B-7AC2-F97A-2673FD531F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0" y="4165709"/>
            <a:ext cx="5794402" cy="202395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11F3A26-1911-683B-A782-4D8A03DFD54A}"/>
              </a:ext>
            </a:extLst>
          </p:cNvPr>
          <p:cNvSpPr txBox="1"/>
          <p:nvPr/>
        </p:nvSpPr>
        <p:spPr>
          <a:xfrm>
            <a:off x="13984873" y="4304587"/>
            <a:ext cx="2204765" cy="147732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정보</a:t>
            </a:r>
            <a:endParaRPr lang="en-US" altLang="ko-KR" sz="1500" dirty="0">
              <a:solidFill>
                <a:schemeClr val="bg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en-US" altLang="ko-KR" sz="1500" dirty="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- </a:t>
            </a:r>
            <a:r>
              <a:rPr lang="ko-KR" altLang="en-US" sz="1500" dirty="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등록된 클레임</a:t>
            </a:r>
            <a:br>
              <a:rPr lang="en-US" altLang="ko-KR" sz="1500" dirty="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</a:br>
            <a:r>
              <a:rPr lang="en-US" altLang="ko-KR" sz="1500" dirty="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sub : id</a:t>
            </a:r>
          </a:p>
          <a:p>
            <a:r>
              <a:rPr lang="en-US" altLang="ko-KR" sz="1500" dirty="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Name : </a:t>
            </a:r>
            <a:r>
              <a:rPr lang="ko-KR" altLang="en-US" sz="1500" dirty="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이름</a:t>
            </a:r>
            <a:endParaRPr lang="en-US" altLang="ko-KR" sz="1500" dirty="0">
              <a:solidFill>
                <a:schemeClr val="bg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en-US" altLang="ko-KR" sz="1500" dirty="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- </a:t>
            </a:r>
            <a:r>
              <a:rPr lang="ko-KR" altLang="en-US" sz="1500" dirty="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개인 클레임</a:t>
            </a:r>
            <a:br>
              <a:rPr lang="en-US" altLang="ko-KR" sz="1500" dirty="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</a:br>
            <a:r>
              <a:rPr lang="en-US" altLang="ko-KR" sz="1500" dirty="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admin: </a:t>
            </a:r>
            <a:r>
              <a:rPr lang="ko-KR" altLang="en-US" sz="1500" dirty="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권한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3E19A3A8-4E59-C192-6FC4-C823B69BEC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6400" y="7724044"/>
            <a:ext cx="6612471" cy="174190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08E0ED5-2510-489A-6E25-60D2B7335E8A}"/>
              </a:ext>
            </a:extLst>
          </p:cNvPr>
          <p:cNvSpPr txBox="1"/>
          <p:nvPr/>
        </p:nvSpPr>
        <p:spPr>
          <a:xfrm>
            <a:off x="9996217" y="8156414"/>
            <a:ext cx="2031709" cy="87716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700" dirty="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Header</a:t>
            </a:r>
            <a:br>
              <a:rPr lang="en-US" altLang="ko-KR" sz="1700" dirty="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</a:br>
            <a:r>
              <a:rPr lang="en-US" altLang="ko-KR" sz="1700" dirty="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payload</a:t>
            </a:r>
          </a:p>
          <a:p>
            <a:r>
              <a:rPr lang="en-US" altLang="ko-KR" sz="1700" dirty="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Secret : </a:t>
            </a:r>
            <a:r>
              <a:rPr lang="ko-KR" altLang="en-US" sz="1700" dirty="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시크릿 키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0957B9A-A7F3-7237-3054-DEA1FD03E93E}"/>
              </a:ext>
            </a:extLst>
          </p:cNvPr>
          <p:cNvSpPr txBox="1"/>
          <p:nvPr/>
        </p:nvSpPr>
        <p:spPr>
          <a:xfrm>
            <a:off x="3124200" y="3240791"/>
            <a:ext cx="17526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/>
              <a:t>Header</a:t>
            </a:r>
            <a:endParaRPr lang="ko-KR" altLang="en-US" sz="30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35B40E9-5EB4-C00F-5C3C-883C53838B9C}"/>
              </a:ext>
            </a:extLst>
          </p:cNvPr>
          <p:cNvSpPr txBox="1"/>
          <p:nvPr/>
        </p:nvSpPr>
        <p:spPr>
          <a:xfrm>
            <a:off x="12767207" y="3240363"/>
            <a:ext cx="17526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/>
              <a:t>Payload</a:t>
            </a:r>
            <a:endParaRPr lang="ko-KR" altLang="en-US" sz="3000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9330D9D-F9E0-18F4-51A9-E2FF47AC67C3}"/>
              </a:ext>
            </a:extLst>
          </p:cNvPr>
          <p:cNvSpPr txBox="1"/>
          <p:nvPr/>
        </p:nvSpPr>
        <p:spPr>
          <a:xfrm>
            <a:off x="7916335" y="6734828"/>
            <a:ext cx="17526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/>
              <a:t>Signature</a:t>
            </a:r>
            <a:endParaRPr lang="ko-KR" altLang="en-US" sz="3000" b="1" dirty="0"/>
          </a:p>
        </p:txBody>
      </p:sp>
    </p:spTree>
    <p:extLst>
      <p:ext uri="{BB962C8B-B14F-4D97-AF65-F5344CB8AC3E}">
        <p14:creationId xmlns:p14="http://schemas.microsoft.com/office/powerpoint/2010/main" val="25143081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-93237" y="-115661"/>
            <a:ext cx="18500217" cy="518101"/>
            <a:chOff x="0" y="0"/>
            <a:chExt cx="4872485" cy="13645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872485" cy="136455"/>
            </a:xfrm>
            <a:custGeom>
              <a:avLst/>
              <a:gdLst/>
              <a:ahLst/>
              <a:cxnLst/>
              <a:rect l="l" t="t" r="r" b="b"/>
              <a:pathLst>
                <a:path w="4872485" h="136455">
                  <a:moveTo>
                    <a:pt x="0" y="0"/>
                  </a:moveTo>
                  <a:lnTo>
                    <a:pt x="4872485" y="0"/>
                  </a:lnTo>
                  <a:lnTo>
                    <a:pt x="4872485" y="136455"/>
                  </a:lnTo>
                  <a:lnTo>
                    <a:pt x="0" y="136455"/>
                  </a:lnTo>
                  <a:close/>
                </a:path>
              </a:pathLst>
            </a:custGeom>
            <a:solidFill>
              <a:srgbClr val="1FA1E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28575"/>
              <a:ext cx="4872485" cy="1650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7" name="AutoShape 7"/>
          <p:cNvSpPr/>
          <p:nvPr/>
        </p:nvSpPr>
        <p:spPr>
          <a:xfrm>
            <a:off x="-294105" y="1479777"/>
            <a:ext cx="1335677" cy="0"/>
          </a:xfrm>
          <a:prstGeom prst="line">
            <a:avLst/>
          </a:prstGeom>
          <a:ln w="142875" cap="flat">
            <a:solidFill>
              <a:srgbClr val="0B3B7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2" name="TextBox 12"/>
          <p:cNvSpPr txBox="1"/>
          <p:nvPr/>
        </p:nvSpPr>
        <p:spPr>
          <a:xfrm>
            <a:off x="1286500" y="1017814"/>
            <a:ext cx="10372100" cy="8463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en-US" sz="5500" b="1" spc="-220" dirty="0">
                <a:solidFill>
                  <a:srgbClr val="1FA1E4"/>
                </a:solidFill>
                <a:ea typeface="Gothic A1 Ultra-Bold"/>
              </a:rPr>
              <a:t>JWT – Header, Payload, Signature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9330D9D-F9E0-18F4-51A9-E2FF47AC67C3}"/>
              </a:ext>
            </a:extLst>
          </p:cNvPr>
          <p:cNvSpPr txBox="1"/>
          <p:nvPr/>
        </p:nvSpPr>
        <p:spPr>
          <a:xfrm>
            <a:off x="7924800" y="3619500"/>
            <a:ext cx="17526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/>
              <a:t>JWT</a:t>
            </a:r>
            <a:endParaRPr lang="ko-KR" altLang="en-US" sz="3000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0CDCAED-474A-232A-C72A-266A0275B0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0" y="4705620"/>
            <a:ext cx="12290152" cy="31048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334D61D-D4AD-213E-7214-AF3D539800F8}"/>
              </a:ext>
            </a:extLst>
          </p:cNvPr>
          <p:cNvSpPr txBox="1"/>
          <p:nvPr/>
        </p:nvSpPr>
        <p:spPr>
          <a:xfrm>
            <a:off x="3200400" y="4691777"/>
            <a:ext cx="12290152" cy="2862322"/>
          </a:xfrm>
          <a:prstGeom prst="rect">
            <a:avLst/>
          </a:prstGeom>
          <a:noFill/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US" altLang="ko-KR" dirty="0"/>
          </a:p>
          <a:p>
            <a:r>
              <a:rPr lang="en-US" altLang="ko-KR" dirty="0"/>
              <a:t>Header: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Payload: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Signature: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857848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24">
            <a:extLst>
              <a:ext uri="{FF2B5EF4-FFF2-40B4-BE49-F238E27FC236}">
                <a16:creationId xmlns:a16="http://schemas.microsoft.com/office/drawing/2014/main" id="{365E99CA-1E1F-6864-6E2B-DF379405BD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4631" y="2552687"/>
            <a:ext cx="3790052" cy="957487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-93237" y="-115661"/>
            <a:ext cx="18500217" cy="518101"/>
            <a:chOff x="0" y="0"/>
            <a:chExt cx="4872485" cy="13645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872485" cy="136455"/>
            </a:xfrm>
            <a:custGeom>
              <a:avLst/>
              <a:gdLst/>
              <a:ahLst/>
              <a:cxnLst/>
              <a:rect l="l" t="t" r="r" b="b"/>
              <a:pathLst>
                <a:path w="4872485" h="136455">
                  <a:moveTo>
                    <a:pt x="0" y="0"/>
                  </a:moveTo>
                  <a:lnTo>
                    <a:pt x="4872485" y="0"/>
                  </a:lnTo>
                  <a:lnTo>
                    <a:pt x="4872485" y="136455"/>
                  </a:lnTo>
                  <a:lnTo>
                    <a:pt x="0" y="136455"/>
                  </a:lnTo>
                  <a:close/>
                </a:path>
              </a:pathLst>
            </a:custGeom>
            <a:solidFill>
              <a:srgbClr val="1FA1E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28575"/>
              <a:ext cx="4872485" cy="1650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7" name="AutoShape 7"/>
          <p:cNvSpPr/>
          <p:nvPr/>
        </p:nvSpPr>
        <p:spPr>
          <a:xfrm>
            <a:off x="-294105" y="1479777"/>
            <a:ext cx="1335677" cy="0"/>
          </a:xfrm>
          <a:prstGeom prst="line">
            <a:avLst/>
          </a:prstGeom>
          <a:ln w="142875" cap="flat">
            <a:solidFill>
              <a:srgbClr val="0B3B7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2" name="TextBox 12"/>
          <p:cNvSpPr txBox="1"/>
          <p:nvPr/>
        </p:nvSpPr>
        <p:spPr>
          <a:xfrm>
            <a:off x="1286500" y="1017814"/>
            <a:ext cx="10372100" cy="8463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en-US" sz="5500" b="1" spc="-220" dirty="0">
                <a:solidFill>
                  <a:srgbClr val="1FA1E4"/>
                </a:solidFill>
                <a:ea typeface="Gothic A1 Ultra-Bold"/>
              </a:rPr>
              <a:t>JWT – </a:t>
            </a:r>
            <a:r>
              <a:rPr lang="ko-KR" altLang="en-US" sz="5500" spc="-220" dirty="0">
                <a:solidFill>
                  <a:srgbClr val="1FA1E4"/>
                </a:solidFill>
                <a:ea typeface="Gothic A1 Ultra-Bold"/>
              </a:rPr>
              <a:t>인증 방법</a:t>
            </a:r>
            <a:endParaRPr lang="en-US" sz="5500" spc="-220" dirty="0">
              <a:solidFill>
                <a:srgbClr val="1FA1E4"/>
              </a:solidFill>
              <a:ea typeface="Gothic A1 Ultra-Bold"/>
            </a:endParaRPr>
          </a:p>
        </p:txBody>
      </p:sp>
      <p:pic>
        <p:nvPicPr>
          <p:cNvPr id="8" name="그림 7" descr="블랙, 어둠이(가) 표시된 사진&#10;&#10;자동 생성된 설명">
            <a:extLst>
              <a:ext uri="{FF2B5EF4-FFF2-40B4-BE49-F238E27FC236}">
                <a16:creationId xmlns:a16="http://schemas.microsoft.com/office/drawing/2014/main" id="{DA6E8CF9-4C6C-817C-110D-799B881A4B9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4404" y="4457700"/>
            <a:ext cx="3124199" cy="3124199"/>
          </a:xfrm>
          <a:prstGeom prst="rect">
            <a:avLst/>
          </a:prstGeom>
        </p:spPr>
      </p:pic>
      <p:pic>
        <p:nvPicPr>
          <p:cNvPr id="9" name="그림 8" descr="블랙, 어둠이(가) 표시된 사진&#10;&#10;자동 생성된 설명">
            <a:extLst>
              <a:ext uri="{FF2B5EF4-FFF2-40B4-BE49-F238E27FC236}">
                <a16:creationId xmlns:a16="http://schemas.microsoft.com/office/drawing/2014/main" id="{1523E840-F52F-85B3-B74D-4C864C0F21F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89398" y="4457700"/>
            <a:ext cx="2726803" cy="272680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2D11D96-5E4A-BDC8-FD0F-F5447E5D4B85}"/>
              </a:ext>
            </a:extLst>
          </p:cNvPr>
          <p:cNvSpPr txBox="1"/>
          <p:nvPr/>
        </p:nvSpPr>
        <p:spPr>
          <a:xfrm>
            <a:off x="1828800" y="7304900"/>
            <a:ext cx="854153" cy="553998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3000" b="1" dirty="0">
                <a:ea typeface="굴림" panose="020B0600000101010101" pitchFamily="50" charset="-127"/>
              </a:rPr>
              <a:t>JWT</a:t>
            </a:r>
            <a:endParaRPr lang="ko-KR" altLang="en-US" sz="3000" b="1" dirty="0">
              <a:ea typeface="굴림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6984353-88B7-D8EA-108F-67FC43D6C4D8}"/>
              </a:ext>
            </a:extLst>
          </p:cNvPr>
          <p:cNvSpPr txBox="1"/>
          <p:nvPr/>
        </p:nvSpPr>
        <p:spPr>
          <a:xfrm>
            <a:off x="15332468" y="3695700"/>
            <a:ext cx="1964932" cy="553998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3000" b="1" dirty="0">
                <a:ea typeface="굴림" panose="020B0600000101010101" pitchFamily="50" charset="-127"/>
              </a:rPr>
              <a:t>Secret Key</a:t>
            </a:r>
            <a:endParaRPr lang="ko-KR" altLang="en-US" sz="3000" b="1" dirty="0">
              <a:ea typeface="굴림" panose="020B0600000101010101" pitchFamily="50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27E5B45F-D53D-034E-9685-8E4776CB88A3}"/>
              </a:ext>
            </a:extLst>
          </p:cNvPr>
          <p:cNvCxnSpPr/>
          <p:nvPr/>
        </p:nvCxnSpPr>
        <p:spPr>
          <a:xfrm>
            <a:off x="6324600" y="6057900"/>
            <a:ext cx="5943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52469B66-0D75-6004-EB73-BBEC2690A4C4}"/>
              </a:ext>
            </a:extLst>
          </p:cNvPr>
          <p:cNvSpPr txBox="1"/>
          <p:nvPr/>
        </p:nvSpPr>
        <p:spPr>
          <a:xfrm>
            <a:off x="8729794" y="5267103"/>
            <a:ext cx="854153" cy="553998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3000" b="1" dirty="0">
                <a:ea typeface="굴림" panose="020B0600000101010101" pitchFamily="50" charset="-127"/>
              </a:rPr>
              <a:t>JWT</a:t>
            </a:r>
            <a:endParaRPr lang="ko-KR" altLang="en-US" sz="3000" b="1" dirty="0">
              <a:ea typeface="굴림" panose="020B0600000101010101" pitchFamily="50" charset="-127"/>
            </a:endParaRPr>
          </a:p>
        </p:txBody>
      </p:sp>
      <p:sp>
        <p:nvSpPr>
          <p:cNvPr id="24" name="말풍선: 사각형 23">
            <a:extLst>
              <a:ext uri="{FF2B5EF4-FFF2-40B4-BE49-F238E27FC236}">
                <a16:creationId xmlns:a16="http://schemas.microsoft.com/office/drawing/2014/main" id="{42CA15B6-A2B8-C4BF-D3DA-00473BE19439}"/>
              </a:ext>
            </a:extLst>
          </p:cNvPr>
          <p:cNvSpPr/>
          <p:nvPr/>
        </p:nvSpPr>
        <p:spPr>
          <a:xfrm>
            <a:off x="8168383" y="1706301"/>
            <a:ext cx="3505200" cy="2726794"/>
          </a:xfrm>
          <a:prstGeom prst="wedgeRectCallou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19BA13E6-B54E-2F33-33BC-3A56DF9CFA6C}"/>
              </a:ext>
            </a:extLst>
          </p:cNvPr>
          <p:cNvSpPr/>
          <p:nvPr/>
        </p:nvSpPr>
        <p:spPr>
          <a:xfrm>
            <a:off x="8229600" y="2552687"/>
            <a:ext cx="3352800" cy="61537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661C06BB-59EA-7559-645E-456BED746378}"/>
              </a:ext>
            </a:extLst>
          </p:cNvPr>
          <p:cNvCxnSpPr/>
          <p:nvPr/>
        </p:nvCxnSpPr>
        <p:spPr>
          <a:xfrm>
            <a:off x="11582400" y="2857500"/>
            <a:ext cx="29718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F6B21960-470F-4FDE-B254-6FD68B0FAB48}"/>
              </a:ext>
            </a:extLst>
          </p:cNvPr>
          <p:cNvCxnSpPr>
            <a:stCxn id="16" idx="0"/>
          </p:cNvCxnSpPr>
          <p:nvPr/>
        </p:nvCxnSpPr>
        <p:spPr>
          <a:xfrm flipH="1" flipV="1">
            <a:off x="16306800" y="3168061"/>
            <a:ext cx="8134" cy="5276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4CFC295-04AC-A120-F4EC-3D78636346F0}"/>
              </a:ext>
            </a:extLst>
          </p:cNvPr>
          <p:cNvSpPr/>
          <p:nvPr/>
        </p:nvSpPr>
        <p:spPr>
          <a:xfrm>
            <a:off x="14909301" y="2171700"/>
            <a:ext cx="2794998" cy="87917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 err="1">
                <a:solidFill>
                  <a:schemeClr val="tx1"/>
                </a:solidFill>
              </a:rPr>
              <a:t>Sigunature</a:t>
            </a:r>
            <a:r>
              <a:rPr lang="en-US" altLang="ko-KR" sz="2400" b="1" dirty="0">
                <a:solidFill>
                  <a:schemeClr val="tx1"/>
                </a:solidFill>
              </a:rPr>
              <a:t> </a:t>
            </a:r>
            <a:r>
              <a:rPr lang="ko-KR" altLang="en-US" sz="2400" b="1" dirty="0">
                <a:solidFill>
                  <a:schemeClr val="tx1"/>
                </a:solidFill>
              </a:rPr>
              <a:t>생성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EFA9437-0AE2-A50D-7F9A-2D97E61296EC}"/>
              </a:ext>
            </a:extLst>
          </p:cNvPr>
          <p:cNvSpPr txBox="1"/>
          <p:nvPr/>
        </p:nvSpPr>
        <p:spPr>
          <a:xfrm>
            <a:off x="15813680" y="1405477"/>
            <a:ext cx="27268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동일하면 인증 성공</a:t>
            </a:r>
          </a:p>
        </p:txBody>
      </p:sp>
    </p:spTree>
    <p:extLst>
      <p:ext uri="{BB962C8B-B14F-4D97-AF65-F5344CB8AC3E}">
        <p14:creationId xmlns:p14="http://schemas.microsoft.com/office/powerpoint/2010/main" val="2733797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6" grpId="0" animBg="1"/>
      <p:bldP spid="31" grpId="0" animBg="1"/>
      <p:bldP spid="3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06109" y="-115661"/>
            <a:ext cx="18500217" cy="518101"/>
            <a:chOff x="0" y="0"/>
            <a:chExt cx="4872485" cy="13645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72485" cy="136455"/>
            </a:xfrm>
            <a:custGeom>
              <a:avLst/>
              <a:gdLst/>
              <a:ahLst/>
              <a:cxnLst/>
              <a:rect l="l" t="t" r="r" b="b"/>
              <a:pathLst>
                <a:path w="4872485" h="136455">
                  <a:moveTo>
                    <a:pt x="0" y="0"/>
                  </a:moveTo>
                  <a:lnTo>
                    <a:pt x="4872485" y="0"/>
                  </a:lnTo>
                  <a:lnTo>
                    <a:pt x="4872485" y="136455"/>
                  </a:lnTo>
                  <a:lnTo>
                    <a:pt x="0" y="136455"/>
                  </a:lnTo>
                  <a:close/>
                </a:path>
              </a:pathLst>
            </a:custGeom>
            <a:solidFill>
              <a:srgbClr val="1FA1E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4872485" cy="1650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-306977" y="1479777"/>
            <a:ext cx="1335677" cy="0"/>
          </a:xfrm>
          <a:prstGeom prst="line">
            <a:avLst/>
          </a:prstGeom>
          <a:ln w="142875" cap="flat">
            <a:solidFill>
              <a:srgbClr val="0B3B7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6" name="TextBox 6"/>
          <p:cNvSpPr txBox="1"/>
          <p:nvPr/>
        </p:nvSpPr>
        <p:spPr>
          <a:xfrm>
            <a:off x="1273629" y="1017814"/>
            <a:ext cx="6609576" cy="971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en-US" sz="5500" spc="-220">
                <a:solidFill>
                  <a:srgbClr val="1FA1E4"/>
                </a:solidFill>
                <a:latin typeface="Gothic A1 Ultra-Bold"/>
                <a:ea typeface="Gothic A1 Ultra-Bold"/>
              </a:rPr>
              <a:t>JWT - 장점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754446" y="3600450"/>
            <a:ext cx="3086100" cy="5131641"/>
            <a:chOff x="0" y="0"/>
            <a:chExt cx="4114800" cy="6842188"/>
          </a:xfrm>
        </p:grpSpPr>
        <p:grpSp>
          <p:nvGrpSpPr>
            <p:cNvPr id="8" name="Group 8"/>
            <p:cNvGrpSpPr/>
            <p:nvPr/>
          </p:nvGrpSpPr>
          <p:grpSpPr>
            <a:xfrm>
              <a:off x="0" y="0"/>
              <a:ext cx="4114800" cy="6842188"/>
              <a:chOff x="0" y="0"/>
              <a:chExt cx="812800" cy="1351543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812800" cy="1351543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1351543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1351543"/>
                    </a:lnTo>
                    <a:lnTo>
                      <a:pt x="0" y="1351543"/>
                    </a:lnTo>
                    <a:close/>
                  </a:path>
                </a:pathLst>
              </a:custGeom>
              <a:solidFill>
                <a:srgbClr val="F4F4F4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0" name="TextBox 10"/>
              <p:cNvSpPr txBox="1"/>
              <p:nvPr/>
            </p:nvSpPr>
            <p:spPr>
              <a:xfrm>
                <a:off x="0" y="-28575"/>
                <a:ext cx="812800" cy="138011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49"/>
                  </a:lnSpc>
                </a:pPr>
                <a:endParaRPr/>
              </a:p>
            </p:txBody>
          </p:sp>
        </p:grpSp>
        <p:sp>
          <p:nvSpPr>
            <p:cNvPr id="11" name="AutoShape 11"/>
            <p:cNvSpPr/>
            <p:nvPr/>
          </p:nvSpPr>
          <p:spPr>
            <a:xfrm>
              <a:off x="0" y="0"/>
              <a:ext cx="4114800" cy="0"/>
            </a:xfrm>
            <a:prstGeom prst="line">
              <a:avLst/>
            </a:prstGeom>
            <a:ln w="63500" cap="flat">
              <a:solidFill>
                <a:srgbClr val="1FA1E4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2" name="AutoShape 12"/>
            <p:cNvSpPr/>
            <p:nvPr/>
          </p:nvSpPr>
          <p:spPr>
            <a:xfrm>
              <a:off x="0" y="6778688"/>
              <a:ext cx="4114800" cy="0"/>
            </a:xfrm>
            <a:prstGeom prst="line">
              <a:avLst/>
            </a:prstGeom>
            <a:ln w="63500" cap="flat">
              <a:solidFill>
                <a:srgbClr val="1FA1E4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754446" y="4481481"/>
            <a:ext cx="3086100" cy="15002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00"/>
              </a:lnSpc>
            </a:pPr>
            <a:r>
              <a:rPr lang="ko-KR" altLang="en-US" sz="2800" spc="-80" dirty="0">
                <a:solidFill>
                  <a:srgbClr val="494949"/>
                </a:solidFill>
                <a:ea typeface="Gothic A1 Bold"/>
              </a:rPr>
              <a:t>인증 정보의 상태를 유지</a:t>
            </a:r>
            <a:r>
              <a:rPr lang="en-US" altLang="ko-KR" sz="2800" spc="-80" dirty="0">
                <a:solidFill>
                  <a:srgbClr val="494949"/>
                </a:solidFill>
                <a:ea typeface="Gothic A1 Bold"/>
              </a:rPr>
              <a:t>, </a:t>
            </a:r>
            <a:r>
              <a:rPr lang="ko-KR" altLang="en-US" sz="2800" spc="-80" dirty="0">
                <a:solidFill>
                  <a:srgbClr val="494949"/>
                </a:solidFill>
                <a:ea typeface="Gothic A1 Bold"/>
              </a:rPr>
              <a:t>갱신할 필요가 없다</a:t>
            </a:r>
            <a:r>
              <a:rPr lang="en-US" altLang="ko-KR" sz="2800" spc="-80" dirty="0">
                <a:solidFill>
                  <a:srgbClr val="494949"/>
                </a:solidFill>
                <a:ea typeface="Gothic A1 Bold"/>
              </a:rPr>
              <a:t>.</a:t>
            </a:r>
            <a:endParaRPr lang="en-US" sz="2800" spc="-80" dirty="0">
              <a:solidFill>
                <a:srgbClr val="494949"/>
              </a:solidFill>
              <a:latin typeface="Gothic A1 Bold"/>
              <a:ea typeface="Gothic A1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754446" y="6661883"/>
            <a:ext cx="3086100" cy="346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00"/>
              </a:lnSpc>
            </a:pPr>
            <a:r>
              <a:rPr lang="en-US" sz="2500" dirty="0">
                <a:solidFill>
                  <a:srgbClr val="2C92D5"/>
                </a:solidFill>
                <a:latin typeface="Gothic A1 Medium"/>
                <a:ea typeface="Gothic A1 Medium"/>
              </a:rPr>
              <a:t>DB</a:t>
            </a:r>
            <a:r>
              <a:rPr lang="ko-KR" altLang="en-US" sz="2500" dirty="0">
                <a:solidFill>
                  <a:srgbClr val="2C92D5"/>
                </a:solidFill>
                <a:latin typeface="Gothic A1 Medium"/>
                <a:ea typeface="Gothic A1 Medium"/>
              </a:rPr>
              <a:t>부하를 막는다</a:t>
            </a:r>
            <a:r>
              <a:rPr lang="en-US" altLang="ko-KR" sz="2500" dirty="0">
                <a:solidFill>
                  <a:srgbClr val="2C92D5"/>
                </a:solidFill>
                <a:latin typeface="Gothic A1 Medium"/>
                <a:ea typeface="Gothic A1 Medium"/>
              </a:rPr>
              <a:t>.</a:t>
            </a:r>
            <a:endParaRPr lang="en-US" sz="2500" dirty="0">
              <a:solidFill>
                <a:srgbClr val="2C92D5"/>
              </a:solidFill>
              <a:latin typeface="Gothic A1 Medium"/>
              <a:ea typeface="Gothic A1 Medium"/>
            </a:endParaRPr>
          </a:p>
        </p:txBody>
      </p:sp>
      <p:grpSp>
        <p:nvGrpSpPr>
          <p:cNvPr id="15" name="Group 15"/>
          <p:cNvGrpSpPr/>
          <p:nvPr/>
        </p:nvGrpSpPr>
        <p:grpSpPr>
          <a:xfrm>
            <a:off x="2578085" y="2939594"/>
            <a:ext cx="1438823" cy="1321712"/>
            <a:chOff x="0" y="0"/>
            <a:chExt cx="1918431" cy="1762283"/>
          </a:xfrm>
        </p:grpSpPr>
        <p:grpSp>
          <p:nvGrpSpPr>
            <p:cNvPr id="16" name="Group 16"/>
            <p:cNvGrpSpPr/>
            <p:nvPr/>
          </p:nvGrpSpPr>
          <p:grpSpPr>
            <a:xfrm>
              <a:off x="78074" y="0"/>
              <a:ext cx="1762283" cy="1762283"/>
              <a:chOff x="0" y="0"/>
              <a:chExt cx="812800" cy="8128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FA1E4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8" name="TextBox 18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49"/>
                  </a:lnSpc>
                </a:pPr>
                <a:endParaRPr/>
              </a:p>
            </p:txBody>
          </p:sp>
        </p:grpSp>
        <p:sp>
          <p:nvSpPr>
            <p:cNvPr id="19" name="TextBox 19"/>
            <p:cNvSpPr txBox="1"/>
            <p:nvPr/>
          </p:nvSpPr>
          <p:spPr>
            <a:xfrm>
              <a:off x="0" y="408066"/>
              <a:ext cx="1918431" cy="9556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759"/>
                </a:lnSpc>
              </a:pPr>
              <a:r>
                <a:rPr lang="en-US" sz="4799" spc="47">
                  <a:solidFill>
                    <a:srgbClr val="FFFFFF"/>
                  </a:solidFill>
                  <a:latin typeface="Montserrat Ultra-Bold"/>
                </a:rPr>
                <a:t>01</a:t>
              </a:r>
            </a:p>
          </p:txBody>
        </p:sp>
      </p:grpSp>
      <p:sp>
        <p:nvSpPr>
          <p:cNvPr id="20" name="AutoShape 20"/>
          <p:cNvSpPr/>
          <p:nvPr/>
        </p:nvSpPr>
        <p:spPr>
          <a:xfrm>
            <a:off x="2003203" y="6366608"/>
            <a:ext cx="2588586" cy="0"/>
          </a:xfrm>
          <a:prstGeom prst="line">
            <a:avLst/>
          </a:prstGeom>
          <a:ln w="19050" cap="flat">
            <a:solidFill>
              <a:srgbClr val="1FA1E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21" name="Group 21"/>
          <p:cNvGrpSpPr/>
          <p:nvPr/>
        </p:nvGrpSpPr>
        <p:grpSpPr>
          <a:xfrm>
            <a:off x="5653485" y="3600450"/>
            <a:ext cx="3086100" cy="5131641"/>
            <a:chOff x="0" y="0"/>
            <a:chExt cx="4114800" cy="6842188"/>
          </a:xfrm>
        </p:grpSpPr>
        <p:grpSp>
          <p:nvGrpSpPr>
            <p:cNvPr id="22" name="Group 22"/>
            <p:cNvGrpSpPr/>
            <p:nvPr/>
          </p:nvGrpSpPr>
          <p:grpSpPr>
            <a:xfrm>
              <a:off x="0" y="0"/>
              <a:ext cx="4114800" cy="6842188"/>
              <a:chOff x="0" y="0"/>
              <a:chExt cx="812800" cy="1351543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812800" cy="1351543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1351543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1351543"/>
                    </a:lnTo>
                    <a:lnTo>
                      <a:pt x="0" y="1351543"/>
                    </a:lnTo>
                    <a:close/>
                  </a:path>
                </a:pathLst>
              </a:custGeom>
              <a:solidFill>
                <a:srgbClr val="F4F4F4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4" name="TextBox 24"/>
              <p:cNvSpPr txBox="1"/>
              <p:nvPr/>
            </p:nvSpPr>
            <p:spPr>
              <a:xfrm>
                <a:off x="0" y="-28575"/>
                <a:ext cx="812800" cy="138011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49"/>
                  </a:lnSpc>
                </a:pPr>
                <a:endParaRPr/>
              </a:p>
            </p:txBody>
          </p:sp>
        </p:grpSp>
        <p:sp>
          <p:nvSpPr>
            <p:cNvPr id="25" name="AutoShape 25"/>
            <p:cNvSpPr/>
            <p:nvPr/>
          </p:nvSpPr>
          <p:spPr>
            <a:xfrm>
              <a:off x="0" y="0"/>
              <a:ext cx="4114800" cy="0"/>
            </a:xfrm>
            <a:prstGeom prst="line">
              <a:avLst/>
            </a:prstGeom>
            <a:ln w="63500" cap="flat">
              <a:solidFill>
                <a:srgbClr val="1FA1E4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6" name="AutoShape 26"/>
            <p:cNvSpPr/>
            <p:nvPr/>
          </p:nvSpPr>
          <p:spPr>
            <a:xfrm>
              <a:off x="0" y="6778688"/>
              <a:ext cx="4114800" cy="0"/>
            </a:xfrm>
            <a:prstGeom prst="line">
              <a:avLst/>
            </a:prstGeom>
            <a:ln w="63500" cap="flat">
              <a:solidFill>
                <a:srgbClr val="1FA1E4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6477123" y="2939594"/>
            <a:ext cx="1438823" cy="1321712"/>
            <a:chOff x="0" y="0"/>
            <a:chExt cx="1918431" cy="1762283"/>
          </a:xfrm>
        </p:grpSpPr>
        <p:grpSp>
          <p:nvGrpSpPr>
            <p:cNvPr id="28" name="Group 28"/>
            <p:cNvGrpSpPr/>
            <p:nvPr/>
          </p:nvGrpSpPr>
          <p:grpSpPr>
            <a:xfrm>
              <a:off x="78074" y="0"/>
              <a:ext cx="1762283" cy="1762283"/>
              <a:chOff x="0" y="0"/>
              <a:chExt cx="812800" cy="812800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FA1E4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0" name="TextBox 30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49"/>
                  </a:lnSpc>
                </a:pPr>
                <a:endParaRPr/>
              </a:p>
            </p:txBody>
          </p:sp>
        </p:grpSp>
        <p:sp>
          <p:nvSpPr>
            <p:cNvPr id="31" name="TextBox 31"/>
            <p:cNvSpPr txBox="1"/>
            <p:nvPr/>
          </p:nvSpPr>
          <p:spPr>
            <a:xfrm>
              <a:off x="0" y="408066"/>
              <a:ext cx="1918431" cy="9556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759"/>
                </a:lnSpc>
              </a:pPr>
              <a:r>
                <a:rPr lang="en-US" sz="4799" spc="47">
                  <a:solidFill>
                    <a:srgbClr val="FFFFFF"/>
                  </a:solidFill>
                  <a:latin typeface="Montserrat Ultra-Bold"/>
                </a:rPr>
                <a:t>02</a:t>
              </a:r>
            </a:p>
          </p:txBody>
        </p:sp>
      </p:grpSp>
      <p:sp>
        <p:nvSpPr>
          <p:cNvPr id="32" name="TextBox 32"/>
          <p:cNvSpPr txBox="1"/>
          <p:nvPr/>
        </p:nvSpPr>
        <p:spPr>
          <a:xfrm>
            <a:off x="5653485" y="4453354"/>
            <a:ext cx="3086100" cy="15130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00"/>
              </a:lnSpc>
            </a:pPr>
            <a:r>
              <a:rPr lang="en-US" sz="2800" b="1" spc="-80" dirty="0" err="1">
                <a:solidFill>
                  <a:srgbClr val="494949"/>
                </a:solidFill>
                <a:ea typeface="Gothic A1 Bold"/>
              </a:rPr>
              <a:t>Secretkey</a:t>
            </a:r>
            <a:r>
              <a:rPr lang="ko-KR" altLang="en-US" sz="2800" spc="-80" dirty="0">
                <a:solidFill>
                  <a:srgbClr val="494949"/>
                </a:solidFill>
                <a:ea typeface="Gothic A1 Bold"/>
              </a:rPr>
              <a:t>만 있다면 어디서든 접근이 가능하다</a:t>
            </a:r>
            <a:r>
              <a:rPr lang="en-US" altLang="ko-KR" sz="2800" spc="-80" dirty="0">
                <a:solidFill>
                  <a:srgbClr val="494949"/>
                </a:solidFill>
                <a:ea typeface="Gothic A1 Bold"/>
              </a:rPr>
              <a:t>.</a:t>
            </a:r>
            <a:endParaRPr lang="en-US" sz="2800" spc="-80" dirty="0">
              <a:solidFill>
                <a:srgbClr val="494949"/>
              </a:solidFill>
              <a:latin typeface="Gothic A1 Bold"/>
              <a:ea typeface="Gothic A1 Bold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5653485" y="6661883"/>
            <a:ext cx="3086100" cy="1384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00"/>
              </a:lnSpc>
            </a:pPr>
            <a:r>
              <a:rPr lang="ko-KR" altLang="en-US" sz="2500" dirty="0">
                <a:solidFill>
                  <a:srgbClr val="2C92D5"/>
                </a:solidFill>
                <a:latin typeface="Gothic A1 Medium"/>
                <a:ea typeface="Gothic A1 Medium"/>
              </a:rPr>
              <a:t>서버에서 </a:t>
            </a:r>
            <a:r>
              <a:rPr lang="en-US" altLang="ko-KR" sz="2500" dirty="0" err="1">
                <a:solidFill>
                  <a:srgbClr val="2C92D5"/>
                </a:solidFill>
                <a:latin typeface="Gothic A1 Medium"/>
                <a:ea typeface="Gothic A1 Medium"/>
              </a:rPr>
              <a:t>secretkey</a:t>
            </a:r>
            <a:r>
              <a:rPr lang="ko-KR" altLang="en-US" sz="2500" dirty="0">
                <a:solidFill>
                  <a:srgbClr val="2C92D5"/>
                </a:solidFill>
                <a:latin typeface="Gothic A1 Medium"/>
                <a:ea typeface="Gothic A1 Medium"/>
              </a:rPr>
              <a:t>만 가지고 있으면 서버 확장을 쉽게 할 수 있다</a:t>
            </a:r>
            <a:r>
              <a:rPr lang="en-US" altLang="ko-KR" sz="2500" dirty="0">
                <a:solidFill>
                  <a:srgbClr val="2C92D5"/>
                </a:solidFill>
                <a:latin typeface="Gothic A1 Medium"/>
                <a:ea typeface="Gothic A1 Medium"/>
              </a:rPr>
              <a:t>.</a:t>
            </a:r>
            <a:endParaRPr lang="en-US" sz="2500" dirty="0">
              <a:solidFill>
                <a:srgbClr val="2C92D5"/>
              </a:solidFill>
              <a:latin typeface="Gothic A1 Medium"/>
            </a:endParaRPr>
          </a:p>
        </p:txBody>
      </p:sp>
      <p:sp>
        <p:nvSpPr>
          <p:cNvPr id="34" name="AutoShape 34"/>
          <p:cNvSpPr/>
          <p:nvPr/>
        </p:nvSpPr>
        <p:spPr>
          <a:xfrm>
            <a:off x="5902242" y="6366608"/>
            <a:ext cx="2588586" cy="0"/>
          </a:xfrm>
          <a:prstGeom prst="line">
            <a:avLst/>
          </a:prstGeom>
          <a:ln w="19050" cap="flat">
            <a:solidFill>
              <a:srgbClr val="1FA1E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35" name="Group 35"/>
          <p:cNvGrpSpPr/>
          <p:nvPr/>
        </p:nvGrpSpPr>
        <p:grpSpPr>
          <a:xfrm>
            <a:off x="9552523" y="3600450"/>
            <a:ext cx="3086100" cy="5131641"/>
            <a:chOff x="0" y="0"/>
            <a:chExt cx="4114800" cy="6842188"/>
          </a:xfrm>
        </p:grpSpPr>
        <p:grpSp>
          <p:nvGrpSpPr>
            <p:cNvPr id="36" name="Group 36"/>
            <p:cNvGrpSpPr/>
            <p:nvPr/>
          </p:nvGrpSpPr>
          <p:grpSpPr>
            <a:xfrm>
              <a:off x="0" y="0"/>
              <a:ext cx="4114800" cy="6842188"/>
              <a:chOff x="0" y="0"/>
              <a:chExt cx="812800" cy="1351543"/>
            </a:xfrm>
          </p:grpSpPr>
          <p:sp>
            <p:nvSpPr>
              <p:cNvPr id="37" name="Freeform 37"/>
              <p:cNvSpPr/>
              <p:nvPr/>
            </p:nvSpPr>
            <p:spPr>
              <a:xfrm>
                <a:off x="0" y="0"/>
                <a:ext cx="812800" cy="1351543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1351543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1351543"/>
                    </a:lnTo>
                    <a:lnTo>
                      <a:pt x="0" y="1351543"/>
                    </a:lnTo>
                    <a:close/>
                  </a:path>
                </a:pathLst>
              </a:custGeom>
              <a:solidFill>
                <a:srgbClr val="F4F4F4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8" name="TextBox 38"/>
              <p:cNvSpPr txBox="1"/>
              <p:nvPr/>
            </p:nvSpPr>
            <p:spPr>
              <a:xfrm>
                <a:off x="0" y="-28575"/>
                <a:ext cx="812800" cy="138011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49"/>
                  </a:lnSpc>
                </a:pPr>
                <a:endParaRPr/>
              </a:p>
            </p:txBody>
          </p:sp>
        </p:grpSp>
        <p:sp>
          <p:nvSpPr>
            <p:cNvPr id="39" name="AutoShape 39"/>
            <p:cNvSpPr/>
            <p:nvPr/>
          </p:nvSpPr>
          <p:spPr>
            <a:xfrm>
              <a:off x="0" y="0"/>
              <a:ext cx="4114800" cy="0"/>
            </a:xfrm>
            <a:prstGeom prst="line">
              <a:avLst/>
            </a:prstGeom>
            <a:ln w="63500" cap="flat">
              <a:solidFill>
                <a:srgbClr val="1FA1E4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0" name="AutoShape 40"/>
            <p:cNvSpPr/>
            <p:nvPr/>
          </p:nvSpPr>
          <p:spPr>
            <a:xfrm>
              <a:off x="0" y="6778688"/>
              <a:ext cx="4114800" cy="0"/>
            </a:xfrm>
            <a:prstGeom prst="line">
              <a:avLst/>
            </a:prstGeom>
            <a:ln w="63500" cap="flat">
              <a:solidFill>
                <a:srgbClr val="1FA1E4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41" name="Group 41"/>
          <p:cNvGrpSpPr/>
          <p:nvPr/>
        </p:nvGrpSpPr>
        <p:grpSpPr>
          <a:xfrm>
            <a:off x="10376162" y="2939594"/>
            <a:ext cx="1438823" cy="1321712"/>
            <a:chOff x="0" y="0"/>
            <a:chExt cx="1918431" cy="1762283"/>
          </a:xfrm>
        </p:grpSpPr>
        <p:grpSp>
          <p:nvGrpSpPr>
            <p:cNvPr id="42" name="Group 42"/>
            <p:cNvGrpSpPr/>
            <p:nvPr/>
          </p:nvGrpSpPr>
          <p:grpSpPr>
            <a:xfrm>
              <a:off x="78074" y="0"/>
              <a:ext cx="1762283" cy="1762283"/>
              <a:chOff x="0" y="0"/>
              <a:chExt cx="812800" cy="812800"/>
            </a:xfrm>
          </p:grpSpPr>
          <p:sp>
            <p:nvSpPr>
              <p:cNvPr id="43" name="Freeform 4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FA1E4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4" name="TextBox 44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49"/>
                  </a:lnSpc>
                </a:pPr>
                <a:endParaRPr/>
              </a:p>
            </p:txBody>
          </p:sp>
        </p:grpSp>
        <p:sp>
          <p:nvSpPr>
            <p:cNvPr id="45" name="TextBox 45"/>
            <p:cNvSpPr txBox="1"/>
            <p:nvPr/>
          </p:nvSpPr>
          <p:spPr>
            <a:xfrm>
              <a:off x="0" y="408066"/>
              <a:ext cx="1918431" cy="9556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759"/>
                </a:lnSpc>
              </a:pPr>
              <a:r>
                <a:rPr lang="en-US" sz="4799" spc="47">
                  <a:solidFill>
                    <a:srgbClr val="FFFFFF"/>
                  </a:solidFill>
                  <a:latin typeface="Montserrat Ultra-Bold"/>
                </a:rPr>
                <a:t>03</a:t>
              </a:r>
            </a:p>
          </p:txBody>
        </p:sp>
      </p:grpSp>
      <p:sp>
        <p:nvSpPr>
          <p:cNvPr id="46" name="TextBox 46"/>
          <p:cNvSpPr txBox="1"/>
          <p:nvPr/>
        </p:nvSpPr>
        <p:spPr>
          <a:xfrm>
            <a:off x="9552523" y="4305300"/>
            <a:ext cx="3086100" cy="20032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00"/>
              </a:lnSpc>
            </a:pPr>
            <a:r>
              <a:rPr lang="en-US" sz="2800" spc="-80" dirty="0">
                <a:solidFill>
                  <a:srgbClr val="494949"/>
                </a:solidFill>
                <a:latin typeface="Gothic A1 Bold"/>
                <a:ea typeface="Gothic A1 Bold"/>
              </a:rPr>
              <a:t>HTTP Body</a:t>
            </a:r>
            <a:r>
              <a:rPr lang="ko-KR" altLang="en-US" sz="2800" spc="-80" dirty="0">
                <a:solidFill>
                  <a:srgbClr val="494949"/>
                </a:solidFill>
                <a:latin typeface="Gothic A1 Bold"/>
                <a:ea typeface="Gothic A1 Bold"/>
              </a:rPr>
              <a:t>값이 탈취되어도 </a:t>
            </a:r>
            <a:r>
              <a:rPr lang="en-US" altLang="ko-KR" sz="2800" spc="-80" dirty="0">
                <a:solidFill>
                  <a:srgbClr val="494949"/>
                </a:solidFill>
                <a:latin typeface="Gothic A1 Bold"/>
                <a:ea typeface="Gothic A1 Bold"/>
              </a:rPr>
              <a:t>Token</a:t>
            </a:r>
            <a:r>
              <a:rPr lang="ko-KR" altLang="en-US" sz="2800" spc="-80" dirty="0">
                <a:solidFill>
                  <a:srgbClr val="494949"/>
                </a:solidFill>
                <a:latin typeface="Gothic A1 Bold"/>
                <a:ea typeface="Gothic A1 Bold"/>
              </a:rPr>
              <a:t>이 없으면 사용 못한다</a:t>
            </a:r>
            <a:r>
              <a:rPr lang="en-US" altLang="ko-KR" sz="2800" spc="-80" dirty="0">
                <a:solidFill>
                  <a:srgbClr val="494949"/>
                </a:solidFill>
                <a:latin typeface="Gothic A1 Bold"/>
                <a:ea typeface="Gothic A1 Bold"/>
              </a:rPr>
              <a:t>.</a:t>
            </a:r>
            <a:endParaRPr lang="en-US" sz="2800" spc="-80" dirty="0">
              <a:solidFill>
                <a:srgbClr val="494949"/>
              </a:solidFill>
              <a:latin typeface="Gothic A1 Bold"/>
              <a:ea typeface="Gothic A1 Bold"/>
            </a:endParaRPr>
          </a:p>
        </p:txBody>
      </p:sp>
      <p:sp>
        <p:nvSpPr>
          <p:cNvPr id="48" name="AutoShape 48"/>
          <p:cNvSpPr/>
          <p:nvPr/>
        </p:nvSpPr>
        <p:spPr>
          <a:xfrm>
            <a:off x="9801280" y="6366608"/>
            <a:ext cx="2588586" cy="0"/>
          </a:xfrm>
          <a:prstGeom prst="line">
            <a:avLst/>
          </a:prstGeom>
          <a:ln w="19050" cap="flat">
            <a:solidFill>
              <a:srgbClr val="1FA1E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49" name="Group 49"/>
          <p:cNvGrpSpPr/>
          <p:nvPr/>
        </p:nvGrpSpPr>
        <p:grpSpPr>
          <a:xfrm>
            <a:off x="13451562" y="3600450"/>
            <a:ext cx="3086100" cy="5131641"/>
            <a:chOff x="0" y="0"/>
            <a:chExt cx="4114800" cy="6842188"/>
          </a:xfrm>
        </p:grpSpPr>
        <p:grpSp>
          <p:nvGrpSpPr>
            <p:cNvPr id="50" name="Group 50"/>
            <p:cNvGrpSpPr/>
            <p:nvPr/>
          </p:nvGrpSpPr>
          <p:grpSpPr>
            <a:xfrm>
              <a:off x="0" y="0"/>
              <a:ext cx="4114800" cy="6842188"/>
              <a:chOff x="0" y="0"/>
              <a:chExt cx="812800" cy="1351543"/>
            </a:xfrm>
          </p:grpSpPr>
          <p:sp>
            <p:nvSpPr>
              <p:cNvPr id="51" name="Freeform 51"/>
              <p:cNvSpPr/>
              <p:nvPr/>
            </p:nvSpPr>
            <p:spPr>
              <a:xfrm>
                <a:off x="0" y="0"/>
                <a:ext cx="812800" cy="1351543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1351543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1351543"/>
                    </a:lnTo>
                    <a:lnTo>
                      <a:pt x="0" y="1351543"/>
                    </a:lnTo>
                    <a:close/>
                  </a:path>
                </a:pathLst>
              </a:custGeom>
              <a:solidFill>
                <a:srgbClr val="F4F4F4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52" name="TextBox 52"/>
              <p:cNvSpPr txBox="1"/>
              <p:nvPr/>
            </p:nvSpPr>
            <p:spPr>
              <a:xfrm>
                <a:off x="0" y="-28575"/>
                <a:ext cx="812800" cy="138011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49"/>
                  </a:lnSpc>
                </a:pPr>
                <a:endParaRPr/>
              </a:p>
            </p:txBody>
          </p:sp>
        </p:grpSp>
        <p:sp>
          <p:nvSpPr>
            <p:cNvPr id="53" name="AutoShape 53"/>
            <p:cNvSpPr/>
            <p:nvPr/>
          </p:nvSpPr>
          <p:spPr>
            <a:xfrm>
              <a:off x="0" y="0"/>
              <a:ext cx="4114800" cy="0"/>
            </a:xfrm>
            <a:prstGeom prst="line">
              <a:avLst/>
            </a:prstGeom>
            <a:ln w="63500" cap="flat">
              <a:solidFill>
                <a:srgbClr val="1FA1E4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4" name="AutoShape 54"/>
            <p:cNvSpPr/>
            <p:nvPr/>
          </p:nvSpPr>
          <p:spPr>
            <a:xfrm>
              <a:off x="0" y="6778688"/>
              <a:ext cx="4114800" cy="0"/>
            </a:xfrm>
            <a:prstGeom prst="line">
              <a:avLst/>
            </a:prstGeom>
            <a:ln w="63500" cap="flat">
              <a:solidFill>
                <a:srgbClr val="1FA1E4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55" name="Group 55"/>
          <p:cNvGrpSpPr/>
          <p:nvPr/>
        </p:nvGrpSpPr>
        <p:grpSpPr>
          <a:xfrm>
            <a:off x="14275200" y="2939594"/>
            <a:ext cx="1438823" cy="1321712"/>
            <a:chOff x="0" y="0"/>
            <a:chExt cx="1918431" cy="1762283"/>
          </a:xfrm>
        </p:grpSpPr>
        <p:grpSp>
          <p:nvGrpSpPr>
            <p:cNvPr id="56" name="Group 56"/>
            <p:cNvGrpSpPr/>
            <p:nvPr/>
          </p:nvGrpSpPr>
          <p:grpSpPr>
            <a:xfrm>
              <a:off x="78074" y="0"/>
              <a:ext cx="1762283" cy="1762283"/>
              <a:chOff x="0" y="0"/>
              <a:chExt cx="812800" cy="812800"/>
            </a:xfrm>
          </p:grpSpPr>
          <p:sp>
            <p:nvSpPr>
              <p:cNvPr id="57" name="Freeform 5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FA1E4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58" name="TextBox 58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49"/>
                  </a:lnSpc>
                </a:pPr>
                <a:endParaRPr/>
              </a:p>
            </p:txBody>
          </p:sp>
        </p:grpSp>
        <p:sp>
          <p:nvSpPr>
            <p:cNvPr id="59" name="TextBox 59"/>
            <p:cNvSpPr txBox="1"/>
            <p:nvPr/>
          </p:nvSpPr>
          <p:spPr>
            <a:xfrm>
              <a:off x="0" y="408066"/>
              <a:ext cx="1918431" cy="9556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759"/>
                </a:lnSpc>
              </a:pPr>
              <a:r>
                <a:rPr lang="en-US" sz="4799" spc="47">
                  <a:solidFill>
                    <a:srgbClr val="FFFFFF"/>
                  </a:solidFill>
                  <a:latin typeface="Montserrat Ultra-Bold"/>
                </a:rPr>
                <a:t>04</a:t>
              </a:r>
            </a:p>
          </p:txBody>
        </p:sp>
      </p:grpSp>
      <p:sp>
        <p:nvSpPr>
          <p:cNvPr id="60" name="TextBox 60"/>
          <p:cNvSpPr txBox="1"/>
          <p:nvPr/>
        </p:nvSpPr>
        <p:spPr>
          <a:xfrm>
            <a:off x="13451562" y="4453354"/>
            <a:ext cx="3086100" cy="9673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00"/>
              </a:lnSpc>
            </a:pPr>
            <a:r>
              <a:rPr lang="ko-KR" altLang="en-US" sz="2800" spc="-80" dirty="0">
                <a:solidFill>
                  <a:srgbClr val="494949"/>
                </a:solidFill>
                <a:latin typeface="Gothic A1 Bold"/>
                <a:ea typeface="Gothic A1 Bold"/>
              </a:rPr>
              <a:t>서명으로 토큰 변경 여부를 알 수 있다</a:t>
            </a:r>
            <a:r>
              <a:rPr lang="en-US" altLang="ko-KR" sz="2800" spc="-80" dirty="0">
                <a:solidFill>
                  <a:srgbClr val="494949"/>
                </a:solidFill>
                <a:latin typeface="Gothic A1 Bold"/>
                <a:ea typeface="Gothic A1 Bold"/>
              </a:rPr>
              <a:t>.</a:t>
            </a:r>
            <a:endParaRPr lang="en-US" sz="2800" spc="-80" dirty="0">
              <a:solidFill>
                <a:srgbClr val="494949"/>
              </a:solidFill>
              <a:latin typeface="Gothic A1 Bold"/>
              <a:ea typeface="Gothic A1 Bold"/>
            </a:endParaRPr>
          </a:p>
        </p:txBody>
      </p:sp>
      <p:sp>
        <p:nvSpPr>
          <p:cNvPr id="61" name="TextBox 61"/>
          <p:cNvSpPr txBox="1"/>
          <p:nvPr/>
        </p:nvSpPr>
        <p:spPr>
          <a:xfrm>
            <a:off x="13451562" y="6661883"/>
            <a:ext cx="3086100" cy="1384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00"/>
              </a:lnSpc>
            </a:pPr>
            <a:r>
              <a:rPr lang="ko-KR" altLang="en-US" sz="2500" dirty="0">
                <a:solidFill>
                  <a:srgbClr val="2C92D5"/>
                </a:solidFill>
                <a:latin typeface="Gothic A1 Medium"/>
                <a:ea typeface="Gothic A1 Medium"/>
              </a:rPr>
              <a:t>서명은 헤더와 페이로드로 생성하기 때문에 변경 여부를 바로 알 수 있다</a:t>
            </a:r>
            <a:r>
              <a:rPr lang="en-US" altLang="ko-KR" sz="2500" dirty="0">
                <a:solidFill>
                  <a:srgbClr val="2C92D5"/>
                </a:solidFill>
                <a:latin typeface="Gothic A1 Medium"/>
                <a:ea typeface="Gothic A1 Medium"/>
              </a:rPr>
              <a:t>.</a:t>
            </a:r>
            <a:endParaRPr lang="en-US" altLang="ko-KR" sz="2500" dirty="0">
              <a:solidFill>
                <a:srgbClr val="2C92D5"/>
              </a:solidFill>
              <a:latin typeface="Gothic A1 Medium"/>
            </a:endParaRPr>
          </a:p>
        </p:txBody>
      </p:sp>
      <p:sp>
        <p:nvSpPr>
          <p:cNvPr id="62" name="AutoShape 62"/>
          <p:cNvSpPr/>
          <p:nvPr/>
        </p:nvSpPr>
        <p:spPr>
          <a:xfrm>
            <a:off x="13700319" y="6366608"/>
            <a:ext cx="2588586" cy="0"/>
          </a:xfrm>
          <a:prstGeom prst="line">
            <a:avLst/>
          </a:prstGeom>
          <a:ln w="19050" cap="flat">
            <a:solidFill>
              <a:srgbClr val="1FA1E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63" name="TextBox 33">
            <a:extLst>
              <a:ext uri="{FF2B5EF4-FFF2-40B4-BE49-F238E27FC236}">
                <a16:creationId xmlns:a16="http://schemas.microsoft.com/office/drawing/2014/main" id="{929271F6-0503-A1A0-1D12-BB0CD7DB974E}"/>
              </a:ext>
            </a:extLst>
          </p:cNvPr>
          <p:cNvSpPr txBox="1"/>
          <p:nvPr/>
        </p:nvSpPr>
        <p:spPr>
          <a:xfrm>
            <a:off x="9566378" y="6730305"/>
            <a:ext cx="3086100" cy="10387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00"/>
              </a:lnSpc>
            </a:pPr>
            <a:r>
              <a:rPr lang="en-US" altLang="ko-KR" sz="2500" dirty="0" err="1">
                <a:solidFill>
                  <a:srgbClr val="2C92D5"/>
                </a:solidFill>
                <a:latin typeface="Gothic A1 Medium"/>
                <a:ea typeface="Gothic A1 Medium"/>
              </a:rPr>
              <a:t>accessToken</a:t>
            </a:r>
            <a:r>
              <a:rPr lang="ko-KR" altLang="en-US" sz="2500" dirty="0">
                <a:solidFill>
                  <a:srgbClr val="2C92D5"/>
                </a:solidFill>
                <a:latin typeface="Gothic A1 Medium"/>
                <a:ea typeface="Gothic A1 Medium"/>
              </a:rPr>
              <a:t>이 없다면 인증이 불가능하다</a:t>
            </a:r>
            <a:r>
              <a:rPr lang="en-US" altLang="ko-KR" sz="2500" dirty="0">
                <a:solidFill>
                  <a:srgbClr val="2C92D5"/>
                </a:solidFill>
                <a:latin typeface="Gothic A1 Medium"/>
                <a:ea typeface="Gothic A1 Medium"/>
              </a:rPr>
              <a:t>.</a:t>
            </a:r>
            <a:endParaRPr lang="en-US" sz="2500" dirty="0">
              <a:solidFill>
                <a:srgbClr val="2C92D5"/>
              </a:solidFill>
              <a:latin typeface="Gothic A1 Medium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06109" y="-115661"/>
            <a:ext cx="18500217" cy="518101"/>
            <a:chOff x="0" y="0"/>
            <a:chExt cx="4872485" cy="13645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72485" cy="136455"/>
            </a:xfrm>
            <a:custGeom>
              <a:avLst/>
              <a:gdLst/>
              <a:ahLst/>
              <a:cxnLst/>
              <a:rect l="l" t="t" r="r" b="b"/>
              <a:pathLst>
                <a:path w="4872485" h="136455">
                  <a:moveTo>
                    <a:pt x="0" y="0"/>
                  </a:moveTo>
                  <a:lnTo>
                    <a:pt x="4872485" y="0"/>
                  </a:lnTo>
                  <a:lnTo>
                    <a:pt x="4872485" y="136455"/>
                  </a:lnTo>
                  <a:lnTo>
                    <a:pt x="0" y="136455"/>
                  </a:lnTo>
                  <a:close/>
                </a:path>
              </a:pathLst>
            </a:custGeom>
            <a:solidFill>
              <a:srgbClr val="1FA1E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4872485" cy="1650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-306977" y="1479777"/>
            <a:ext cx="1335677" cy="0"/>
          </a:xfrm>
          <a:prstGeom prst="line">
            <a:avLst/>
          </a:prstGeom>
          <a:ln w="142875" cap="flat">
            <a:solidFill>
              <a:srgbClr val="0B3B7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6" name="TextBox 6"/>
          <p:cNvSpPr txBox="1"/>
          <p:nvPr/>
        </p:nvSpPr>
        <p:spPr>
          <a:xfrm>
            <a:off x="1273629" y="1017814"/>
            <a:ext cx="10358890" cy="8463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en-US" sz="5500" spc="-220" dirty="0">
                <a:solidFill>
                  <a:srgbClr val="1FA1E4"/>
                </a:solidFill>
                <a:latin typeface="Gothic A1 Ultra-Bold"/>
                <a:ea typeface="Gothic A1 Ultra-Bold"/>
              </a:rPr>
              <a:t>JWT – </a:t>
            </a:r>
            <a:r>
              <a:rPr lang="ko-KR" altLang="en-US" sz="5500" spc="-220" dirty="0">
                <a:solidFill>
                  <a:srgbClr val="1FA1E4"/>
                </a:solidFill>
                <a:latin typeface="Gothic A1 Ultra-Bold"/>
                <a:ea typeface="Gothic A1 Ultra-Bold"/>
              </a:rPr>
              <a:t>단점 및 보완</a:t>
            </a:r>
            <a:endParaRPr lang="en-US" sz="5500" spc="-220" dirty="0">
              <a:solidFill>
                <a:srgbClr val="1FA1E4"/>
              </a:solidFill>
              <a:latin typeface="Gothic A1 Ultra-Bold"/>
              <a:ea typeface="Gothic A1 Ultra-Bold"/>
            </a:endParaRPr>
          </a:p>
        </p:txBody>
      </p:sp>
      <p:grpSp>
        <p:nvGrpSpPr>
          <p:cNvPr id="7" name="Group 7"/>
          <p:cNvGrpSpPr/>
          <p:nvPr/>
        </p:nvGrpSpPr>
        <p:grpSpPr>
          <a:xfrm>
            <a:off x="1754446" y="3600450"/>
            <a:ext cx="3086100" cy="5131641"/>
            <a:chOff x="0" y="0"/>
            <a:chExt cx="4114800" cy="6842188"/>
          </a:xfrm>
        </p:grpSpPr>
        <p:grpSp>
          <p:nvGrpSpPr>
            <p:cNvPr id="8" name="Group 8"/>
            <p:cNvGrpSpPr/>
            <p:nvPr/>
          </p:nvGrpSpPr>
          <p:grpSpPr>
            <a:xfrm>
              <a:off x="0" y="0"/>
              <a:ext cx="4114800" cy="6842188"/>
              <a:chOff x="0" y="0"/>
              <a:chExt cx="812800" cy="1351543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812800" cy="1351543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1351543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1351543"/>
                    </a:lnTo>
                    <a:lnTo>
                      <a:pt x="0" y="1351543"/>
                    </a:lnTo>
                    <a:close/>
                  </a:path>
                </a:pathLst>
              </a:custGeom>
              <a:solidFill>
                <a:srgbClr val="F4F4F4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0" name="TextBox 10"/>
              <p:cNvSpPr txBox="1"/>
              <p:nvPr/>
            </p:nvSpPr>
            <p:spPr>
              <a:xfrm>
                <a:off x="0" y="-28575"/>
                <a:ext cx="812800" cy="138011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49"/>
                  </a:lnSpc>
                </a:pPr>
                <a:endParaRPr/>
              </a:p>
            </p:txBody>
          </p:sp>
        </p:grpSp>
        <p:sp>
          <p:nvSpPr>
            <p:cNvPr id="11" name="AutoShape 11"/>
            <p:cNvSpPr/>
            <p:nvPr/>
          </p:nvSpPr>
          <p:spPr>
            <a:xfrm>
              <a:off x="0" y="0"/>
              <a:ext cx="4114800" cy="0"/>
            </a:xfrm>
            <a:prstGeom prst="line">
              <a:avLst/>
            </a:prstGeom>
            <a:ln w="63500" cap="flat">
              <a:solidFill>
                <a:srgbClr val="1FA1E4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2" name="AutoShape 12"/>
            <p:cNvSpPr/>
            <p:nvPr/>
          </p:nvSpPr>
          <p:spPr>
            <a:xfrm>
              <a:off x="0" y="6778688"/>
              <a:ext cx="4114800" cy="0"/>
            </a:xfrm>
            <a:prstGeom prst="line">
              <a:avLst/>
            </a:prstGeom>
            <a:ln w="63500" cap="flat">
              <a:solidFill>
                <a:srgbClr val="1FA1E4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754446" y="4453354"/>
            <a:ext cx="3086100" cy="977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00"/>
              </a:lnSpc>
            </a:pPr>
            <a:r>
              <a:rPr lang="en-US" sz="3200" b="1" spc="-80" dirty="0" err="1">
                <a:solidFill>
                  <a:srgbClr val="494949"/>
                </a:solidFill>
                <a:ea typeface="Gothic A1 Bold"/>
              </a:rPr>
              <a:t>HttpOnly</a:t>
            </a:r>
            <a:r>
              <a:rPr lang="en-US" sz="3200" spc="-80" dirty="0">
                <a:solidFill>
                  <a:srgbClr val="494949"/>
                </a:solidFill>
                <a:ea typeface="Gothic A1 Bold"/>
              </a:rPr>
              <a:t> </a:t>
            </a:r>
            <a:r>
              <a:rPr lang="ko-KR" altLang="en-US" sz="3200" spc="-80" dirty="0">
                <a:solidFill>
                  <a:srgbClr val="494949"/>
                </a:solidFill>
                <a:ea typeface="Gothic A1 Bold"/>
              </a:rPr>
              <a:t>속성 추가</a:t>
            </a:r>
            <a:endParaRPr lang="en-US" sz="3200" spc="-80" dirty="0">
              <a:solidFill>
                <a:srgbClr val="494949"/>
              </a:solidFill>
              <a:latin typeface="Gothic A1 Bold"/>
              <a:ea typeface="Gothic A1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754446" y="6661883"/>
            <a:ext cx="3086100" cy="6924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00"/>
              </a:lnSpc>
            </a:pPr>
            <a:r>
              <a:rPr lang="en-US" sz="2500" dirty="0">
                <a:solidFill>
                  <a:srgbClr val="2C92D5"/>
                </a:solidFill>
                <a:latin typeface="Gothic A1 Medium"/>
                <a:ea typeface="Gothic A1 Medium"/>
              </a:rPr>
              <a:t>JS</a:t>
            </a:r>
            <a:r>
              <a:rPr lang="ko-KR" altLang="en-US" sz="2500" dirty="0">
                <a:solidFill>
                  <a:srgbClr val="2C92D5"/>
                </a:solidFill>
                <a:latin typeface="Gothic A1 Medium"/>
                <a:ea typeface="Gothic A1 Medium"/>
              </a:rPr>
              <a:t>를 통한 접근을 막는다</a:t>
            </a:r>
            <a:r>
              <a:rPr lang="en-US" altLang="ko-KR" sz="2500" dirty="0">
                <a:solidFill>
                  <a:srgbClr val="2C92D5"/>
                </a:solidFill>
                <a:latin typeface="Gothic A1 Medium"/>
                <a:ea typeface="Gothic A1 Medium"/>
              </a:rPr>
              <a:t>.</a:t>
            </a:r>
            <a:endParaRPr lang="en-US" sz="2500" dirty="0">
              <a:solidFill>
                <a:srgbClr val="2C92D5"/>
              </a:solidFill>
              <a:latin typeface="Gothic A1 Medium"/>
              <a:ea typeface="Gothic A1 Medium"/>
            </a:endParaRPr>
          </a:p>
        </p:txBody>
      </p:sp>
      <p:grpSp>
        <p:nvGrpSpPr>
          <p:cNvPr id="15" name="Group 15"/>
          <p:cNvGrpSpPr/>
          <p:nvPr/>
        </p:nvGrpSpPr>
        <p:grpSpPr>
          <a:xfrm>
            <a:off x="2578085" y="2939594"/>
            <a:ext cx="1438823" cy="1321712"/>
            <a:chOff x="0" y="0"/>
            <a:chExt cx="1918431" cy="1762283"/>
          </a:xfrm>
        </p:grpSpPr>
        <p:grpSp>
          <p:nvGrpSpPr>
            <p:cNvPr id="16" name="Group 16"/>
            <p:cNvGrpSpPr/>
            <p:nvPr/>
          </p:nvGrpSpPr>
          <p:grpSpPr>
            <a:xfrm>
              <a:off x="78074" y="0"/>
              <a:ext cx="1762283" cy="1762283"/>
              <a:chOff x="0" y="0"/>
              <a:chExt cx="812800" cy="8128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FA1E4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8" name="TextBox 18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49"/>
                  </a:lnSpc>
                </a:pPr>
                <a:endParaRPr/>
              </a:p>
            </p:txBody>
          </p:sp>
        </p:grpSp>
        <p:sp>
          <p:nvSpPr>
            <p:cNvPr id="19" name="TextBox 19"/>
            <p:cNvSpPr txBox="1"/>
            <p:nvPr/>
          </p:nvSpPr>
          <p:spPr>
            <a:xfrm>
              <a:off x="0" y="408066"/>
              <a:ext cx="1918431" cy="9556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759"/>
                </a:lnSpc>
              </a:pPr>
              <a:r>
                <a:rPr lang="en-US" sz="4799" spc="47">
                  <a:solidFill>
                    <a:srgbClr val="FFFFFF"/>
                  </a:solidFill>
                  <a:latin typeface="Montserrat Ultra-Bold"/>
                </a:rPr>
                <a:t>01</a:t>
              </a:r>
            </a:p>
          </p:txBody>
        </p:sp>
      </p:grpSp>
      <p:sp>
        <p:nvSpPr>
          <p:cNvPr id="20" name="AutoShape 20"/>
          <p:cNvSpPr/>
          <p:nvPr/>
        </p:nvSpPr>
        <p:spPr>
          <a:xfrm>
            <a:off x="2003203" y="6366608"/>
            <a:ext cx="2588586" cy="0"/>
          </a:xfrm>
          <a:prstGeom prst="line">
            <a:avLst/>
          </a:prstGeom>
          <a:ln w="19050" cap="flat">
            <a:solidFill>
              <a:srgbClr val="1FA1E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21" name="Group 21"/>
          <p:cNvGrpSpPr/>
          <p:nvPr/>
        </p:nvGrpSpPr>
        <p:grpSpPr>
          <a:xfrm>
            <a:off x="5653485" y="3600450"/>
            <a:ext cx="3086100" cy="5131641"/>
            <a:chOff x="0" y="0"/>
            <a:chExt cx="4114800" cy="6842188"/>
          </a:xfrm>
        </p:grpSpPr>
        <p:grpSp>
          <p:nvGrpSpPr>
            <p:cNvPr id="22" name="Group 22"/>
            <p:cNvGrpSpPr/>
            <p:nvPr/>
          </p:nvGrpSpPr>
          <p:grpSpPr>
            <a:xfrm>
              <a:off x="0" y="0"/>
              <a:ext cx="4114800" cy="6842188"/>
              <a:chOff x="0" y="0"/>
              <a:chExt cx="812800" cy="1351543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812800" cy="1351543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1351543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1351543"/>
                    </a:lnTo>
                    <a:lnTo>
                      <a:pt x="0" y="1351543"/>
                    </a:lnTo>
                    <a:close/>
                  </a:path>
                </a:pathLst>
              </a:custGeom>
              <a:solidFill>
                <a:srgbClr val="F4F4F4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4" name="TextBox 24"/>
              <p:cNvSpPr txBox="1"/>
              <p:nvPr/>
            </p:nvSpPr>
            <p:spPr>
              <a:xfrm>
                <a:off x="0" y="-28575"/>
                <a:ext cx="812800" cy="138011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49"/>
                  </a:lnSpc>
                </a:pPr>
                <a:endParaRPr/>
              </a:p>
            </p:txBody>
          </p:sp>
        </p:grpSp>
        <p:sp>
          <p:nvSpPr>
            <p:cNvPr id="25" name="AutoShape 25"/>
            <p:cNvSpPr/>
            <p:nvPr/>
          </p:nvSpPr>
          <p:spPr>
            <a:xfrm>
              <a:off x="0" y="0"/>
              <a:ext cx="4114800" cy="0"/>
            </a:xfrm>
            <a:prstGeom prst="line">
              <a:avLst/>
            </a:prstGeom>
            <a:ln w="63500" cap="flat">
              <a:solidFill>
                <a:srgbClr val="1FA1E4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6" name="AutoShape 26"/>
            <p:cNvSpPr/>
            <p:nvPr/>
          </p:nvSpPr>
          <p:spPr>
            <a:xfrm>
              <a:off x="0" y="6778688"/>
              <a:ext cx="4114800" cy="0"/>
            </a:xfrm>
            <a:prstGeom prst="line">
              <a:avLst/>
            </a:prstGeom>
            <a:ln w="63500" cap="flat">
              <a:solidFill>
                <a:srgbClr val="1FA1E4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6477123" y="2939594"/>
            <a:ext cx="1438823" cy="1321712"/>
            <a:chOff x="0" y="0"/>
            <a:chExt cx="1918431" cy="1762283"/>
          </a:xfrm>
        </p:grpSpPr>
        <p:grpSp>
          <p:nvGrpSpPr>
            <p:cNvPr id="28" name="Group 28"/>
            <p:cNvGrpSpPr/>
            <p:nvPr/>
          </p:nvGrpSpPr>
          <p:grpSpPr>
            <a:xfrm>
              <a:off x="78074" y="0"/>
              <a:ext cx="1762283" cy="1762283"/>
              <a:chOff x="0" y="0"/>
              <a:chExt cx="812800" cy="812800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FA1E4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0" name="TextBox 30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49"/>
                  </a:lnSpc>
                </a:pPr>
                <a:endParaRPr/>
              </a:p>
            </p:txBody>
          </p:sp>
        </p:grpSp>
        <p:sp>
          <p:nvSpPr>
            <p:cNvPr id="31" name="TextBox 31"/>
            <p:cNvSpPr txBox="1"/>
            <p:nvPr/>
          </p:nvSpPr>
          <p:spPr>
            <a:xfrm>
              <a:off x="0" y="408066"/>
              <a:ext cx="1918431" cy="9556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759"/>
                </a:lnSpc>
              </a:pPr>
              <a:r>
                <a:rPr lang="en-US" sz="4799" spc="47">
                  <a:solidFill>
                    <a:srgbClr val="FFFFFF"/>
                  </a:solidFill>
                  <a:latin typeface="Montserrat Ultra-Bold"/>
                </a:rPr>
                <a:t>02</a:t>
              </a:r>
            </a:p>
          </p:txBody>
        </p:sp>
      </p:grpSp>
      <p:sp>
        <p:nvSpPr>
          <p:cNvPr id="32" name="TextBox 32"/>
          <p:cNvSpPr txBox="1"/>
          <p:nvPr/>
        </p:nvSpPr>
        <p:spPr>
          <a:xfrm>
            <a:off x="5653485" y="4453354"/>
            <a:ext cx="3086100" cy="15130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00"/>
              </a:lnSpc>
            </a:pPr>
            <a:r>
              <a:rPr lang="en-US" sz="3200" b="1" spc="-80" dirty="0" err="1">
                <a:solidFill>
                  <a:srgbClr val="494949"/>
                </a:solidFill>
                <a:ea typeface="Gothic A1 Bold"/>
              </a:rPr>
              <a:t>accessToken</a:t>
            </a:r>
            <a:r>
              <a:rPr lang="ko-KR" altLang="en-US" sz="3200" spc="-80" dirty="0">
                <a:solidFill>
                  <a:srgbClr val="494949"/>
                </a:solidFill>
                <a:ea typeface="Gothic A1 Bold"/>
              </a:rPr>
              <a:t>의 유효기간을 줄였다</a:t>
            </a:r>
            <a:r>
              <a:rPr lang="en-US" altLang="ko-KR" sz="3200" spc="-80" dirty="0">
                <a:solidFill>
                  <a:srgbClr val="494949"/>
                </a:solidFill>
                <a:ea typeface="Gothic A1 Bold"/>
              </a:rPr>
              <a:t>.</a:t>
            </a:r>
            <a:endParaRPr lang="en-US" sz="3200" spc="-80" dirty="0">
              <a:solidFill>
                <a:srgbClr val="494949"/>
              </a:solidFill>
              <a:latin typeface="Gothic A1 Bold"/>
              <a:ea typeface="Gothic A1 Bold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5653485" y="6661883"/>
            <a:ext cx="3086100" cy="1384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00"/>
              </a:lnSpc>
            </a:pPr>
            <a:r>
              <a:rPr lang="ko-KR" altLang="en-US" sz="2500" dirty="0">
                <a:solidFill>
                  <a:srgbClr val="2C92D5"/>
                </a:solidFill>
                <a:latin typeface="Gothic A1 Medium"/>
                <a:ea typeface="Gothic A1 Medium"/>
              </a:rPr>
              <a:t>유효기간을 줄임으로써 탈취 당하더라도 사용을 오래 못하도록 하였다</a:t>
            </a:r>
            <a:r>
              <a:rPr lang="en-US" altLang="ko-KR" sz="2500" dirty="0">
                <a:solidFill>
                  <a:srgbClr val="2C92D5"/>
                </a:solidFill>
                <a:latin typeface="Gothic A1 Medium"/>
                <a:ea typeface="Gothic A1 Medium"/>
              </a:rPr>
              <a:t>.</a:t>
            </a:r>
            <a:endParaRPr lang="en-US" sz="2500" dirty="0">
              <a:solidFill>
                <a:srgbClr val="2C92D5"/>
              </a:solidFill>
              <a:latin typeface="Gothic A1 Medium"/>
            </a:endParaRPr>
          </a:p>
        </p:txBody>
      </p:sp>
      <p:sp>
        <p:nvSpPr>
          <p:cNvPr id="34" name="AutoShape 34"/>
          <p:cNvSpPr/>
          <p:nvPr/>
        </p:nvSpPr>
        <p:spPr>
          <a:xfrm>
            <a:off x="5902242" y="6366608"/>
            <a:ext cx="2588586" cy="0"/>
          </a:xfrm>
          <a:prstGeom prst="line">
            <a:avLst/>
          </a:prstGeom>
          <a:ln w="19050" cap="flat">
            <a:solidFill>
              <a:srgbClr val="1FA1E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35" name="Group 35"/>
          <p:cNvGrpSpPr/>
          <p:nvPr/>
        </p:nvGrpSpPr>
        <p:grpSpPr>
          <a:xfrm>
            <a:off x="9552523" y="3600450"/>
            <a:ext cx="3086100" cy="5131641"/>
            <a:chOff x="0" y="0"/>
            <a:chExt cx="4114800" cy="6842188"/>
          </a:xfrm>
        </p:grpSpPr>
        <p:grpSp>
          <p:nvGrpSpPr>
            <p:cNvPr id="36" name="Group 36"/>
            <p:cNvGrpSpPr/>
            <p:nvPr/>
          </p:nvGrpSpPr>
          <p:grpSpPr>
            <a:xfrm>
              <a:off x="0" y="0"/>
              <a:ext cx="4114800" cy="6842188"/>
              <a:chOff x="0" y="0"/>
              <a:chExt cx="812800" cy="1351543"/>
            </a:xfrm>
          </p:grpSpPr>
          <p:sp>
            <p:nvSpPr>
              <p:cNvPr id="37" name="Freeform 37"/>
              <p:cNvSpPr/>
              <p:nvPr/>
            </p:nvSpPr>
            <p:spPr>
              <a:xfrm>
                <a:off x="0" y="0"/>
                <a:ext cx="812800" cy="1351543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1351543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1351543"/>
                    </a:lnTo>
                    <a:lnTo>
                      <a:pt x="0" y="1351543"/>
                    </a:lnTo>
                    <a:close/>
                  </a:path>
                </a:pathLst>
              </a:custGeom>
              <a:solidFill>
                <a:srgbClr val="F4F4F4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8" name="TextBox 38"/>
              <p:cNvSpPr txBox="1"/>
              <p:nvPr/>
            </p:nvSpPr>
            <p:spPr>
              <a:xfrm>
                <a:off x="0" y="-28575"/>
                <a:ext cx="812800" cy="138011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49"/>
                  </a:lnSpc>
                </a:pPr>
                <a:endParaRPr/>
              </a:p>
            </p:txBody>
          </p:sp>
        </p:grpSp>
        <p:sp>
          <p:nvSpPr>
            <p:cNvPr id="39" name="AutoShape 39"/>
            <p:cNvSpPr/>
            <p:nvPr/>
          </p:nvSpPr>
          <p:spPr>
            <a:xfrm>
              <a:off x="0" y="0"/>
              <a:ext cx="4114800" cy="0"/>
            </a:xfrm>
            <a:prstGeom prst="line">
              <a:avLst/>
            </a:prstGeom>
            <a:ln w="63500" cap="flat">
              <a:solidFill>
                <a:srgbClr val="1FA1E4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0" name="AutoShape 40"/>
            <p:cNvSpPr/>
            <p:nvPr/>
          </p:nvSpPr>
          <p:spPr>
            <a:xfrm>
              <a:off x="0" y="6778688"/>
              <a:ext cx="4114800" cy="0"/>
            </a:xfrm>
            <a:prstGeom prst="line">
              <a:avLst/>
            </a:prstGeom>
            <a:ln w="63500" cap="flat">
              <a:solidFill>
                <a:srgbClr val="1FA1E4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41" name="Group 41"/>
          <p:cNvGrpSpPr/>
          <p:nvPr/>
        </p:nvGrpSpPr>
        <p:grpSpPr>
          <a:xfrm>
            <a:off x="10376162" y="2939594"/>
            <a:ext cx="1438823" cy="1321712"/>
            <a:chOff x="0" y="0"/>
            <a:chExt cx="1918431" cy="1762283"/>
          </a:xfrm>
        </p:grpSpPr>
        <p:grpSp>
          <p:nvGrpSpPr>
            <p:cNvPr id="42" name="Group 42"/>
            <p:cNvGrpSpPr/>
            <p:nvPr/>
          </p:nvGrpSpPr>
          <p:grpSpPr>
            <a:xfrm>
              <a:off x="78074" y="0"/>
              <a:ext cx="1762283" cy="1762283"/>
              <a:chOff x="0" y="0"/>
              <a:chExt cx="812800" cy="812800"/>
            </a:xfrm>
          </p:grpSpPr>
          <p:sp>
            <p:nvSpPr>
              <p:cNvPr id="43" name="Freeform 4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FA1E4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4" name="TextBox 44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49"/>
                  </a:lnSpc>
                </a:pPr>
                <a:endParaRPr/>
              </a:p>
            </p:txBody>
          </p:sp>
        </p:grpSp>
        <p:sp>
          <p:nvSpPr>
            <p:cNvPr id="45" name="TextBox 45"/>
            <p:cNvSpPr txBox="1"/>
            <p:nvPr/>
          </p:nvSpPr>
          <p:spPr>
            <a:xfrm>
              <a:off x="0" y="408066"/>
              <a:ext cx="1918431" cy="9556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759"/>
                </a:lnSpc>
              </a:pPr>
              <a:r>
                <a:rPr lang="en-US" sz="4799" spc="47">
                  <a:solidFill>
                    <a:srgbClr val="FFFFFF"/>
                  </a:solidFill>
                  <a:latin typeface="Montserrat Ultra-Bold"/>
                </a:rPr>
                <a:t>03</a:t>
              </a:r>
            </a:p>
          </p:txBody>
        </p:sp>
      </p:grpSp>
      <p:sp>
        <p:nvSpPr>
          <p:cNvPr id="46" name="TextBox 46"/>
          <p:cNvSpPr txBox="1"/>
          <p:nvPr/>
        </p:nvSpPr>
        <p:spPr>
          <a:xfrm>
            <a:off x="9552523" y="4305300"/>
            <a:ext cx="3086100" cy="20032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00"/>
              </a:lnSpc>
            </a:pPr>
            <a:r>
              <a:rPr lang="en-US" sz="3000" spc="-80" dirty="0">
                <a:solidFill>
                  <a:srgbClr val="494949"/>
                </a:solidFill>
                <a:latin typeface="Gothic A1 Bold"/>
                <a:ea typeface="Gothic A1 Bold"/>
              </a:rPr>
              <a:t>refreshToken</a:t>
            </a:r>
            <a:r>
              <a:rPr lang="ko-KR" altLang="en-US" sz="3000" spc="-80" dirty="0">
                <a:solidFill>
                  <a:srgbClr val="494949"/>
                </a:solidFill>
                <a:latin typeface="Gothic A1 Bold"/>
                <a:ea typeface="Gothic A1 Bold"/>
              </a:rPr>
              <a:t>을 이용하여 </a:t>
            </a:r>
            <a:r>
              <a:rPr lang="en-US" altLang="ko-KR" sz="3000" spc="-80" dirty="0" err="1">
                <a:solidFill>
                  <a:srgbClr val="494949"/>
                </a:solidFill>
                <a:latin typeface="Gothic A1 Bold"/>
                <a:ea typeface="Gothic A1 Bold"/>
              </a:rPr>
              <a:t>accessToken</a:t>
            </a:r>
            <a:r>
              <a:rPr lang="ko-KR" altLang="en-US" sz="3000" spc="-80" dirty="0">
                <a:solidFill>
                  <a:srgbClr val="494949"/>
                </a:solidFill>
                <a:latin typeface="Gothic A1 Bold"/>
                <a:ea typeface="Gothic A1 Bold"/>
              </a:rPr>
              <a:t>을 발급 받는다</a:t>
            </a:r>
            <a:r>
              <a:rPr lang="en-US" altLang="ko-KR" sz="3000" spc="-80" dirty="0">
                <a:solidFill>
                  <a:srgbClr val="494949"/>
                </a:solidFill>
                <a:latin typeface="Gothic A1 Bold"/>
                <a:ea typeface="Gothic A1 Bold"/>
              </a:rPr>
              <a:t>.</a:t>
            </a:r>
            <a:endParaRPr lang="en-US" sz="3000" spc="-80" dirty="0">
              <a:solidFill>
                <a:srgbClr val="494949"/>
              </a:solidFill>
              <a:latin typeface="Gothic A1 Bold"/>
              <a:ea typeface="Gothic A1 Bold"/>
            </a:endParaRPr>
          </a:p>
        </p:txBody>
      </p:sp>
      <p:sp>
        <p:nvSpPr>
          <p:cNvPr id="47" name="TextBox 47"/>
          <p:cNvSpPr txBox="1"/>
          <p:nvPr/>
        </p:nvSpPr>
        <p:spPr>
          <a:xfrm>
            <a:off x="9552523" y="6771754"/>
            <a:ext cx="3086100" cy="10387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00"/>
              </a:lnSpc>
            </a:pPr>
            <a:r>
              <a:rPr lang="en-US" altLang="ko-KR" sz="2500" dirty="0" err="1">
                <a:solidFill>
                  <a:srgbClr val="2C92D5"/>
                </a:solidFill>
                <a:latin typeface="Gothic A1 Medium"/>
                <a:ea typeface="Gothic A1 Medium"/>
              </a:rPr>
              <a:t>accessToken</a:t>
            </a:r>
            <a:r>
              <a:rPr lang="ko-KR" altLang="en-US" sz="2500" dirty="0">
                <a:solidFill>
                  <a:srgbClr val="2C92D5"/>
                </a:solidFill>
                <a:latin typeface="Gothic A1 Medium"/>
                <a:ea typeface="Gothic A1 Medium"/>
              </a:rPr>
              <a:t>이 없을 때  </a:t>
            </a:r>
            <a:r>
              <a:rPr lang="en-US" altLang="ko-KR" sz="2500" dirty="0">
                <a:solidFill>
                  <a:srgbClr val="2C92D5"/>
                </a:solidFill>
                <a:latin typeface="Gothic A1 Medium"/>
                <a:ea typeface="Gothic A1 Medium"/>
              </a:rPr>
              <a:t>refreshToken</a:t>
            </a:r>
            <a:r>
              <a:rPr lang="ko-KR" altLang="en-US" sz="2500" dirty="0">
                <a:solidFill>
                  <a:srgbClr val="2C92D5"/>
                </a:solidFill>
                <a:latin typeface="Gothic A1 Medium"/>
                <a:ea typeface="Gothic A1 Medium"/>
              </a:rPr>
              <a:t>으로 발급 받는다</a:t>
            </a:r>
            <a:r>
              <a:rPr lang="en-US" altLang="ko-KR" sz="2500" dirty="0">
                <a:solidFill>
                  <a:srgbClr val="2C92D5"/>
                </a:solidFill>
                <a:latin typeface="Gothic A1 Medium"/>
                <a:ea typeface="Gothic A1 Medium"/>
              </a:rPr>
              <a:t>.</a:t>
            </a:r>
            <a:endParaRPr lang="en-US" sz="2500" dirty="0">
              <a:solidFill>
                <a:srgbClr val="2C92D5"/>
              </a:solidFill>
              <a:latin typeface="Gothic A1 Medium"/>
              <a:ea typeface="Gothic A1 Medium"/>
              <a:hlinkClick r:id="rId2" tooltip="https://docs.google.com/spreadsheets/d/1DUF2isFWsqVSYhbaACYtbgcLi_YjDqpE3GLQIVgkKQg/edit#gid=69851113"/>
            </a:endParaRPr>
          </a:p>
        </p:txBody>
      </p:sp>
      <p:sp>
        <p:nvSpPr>
          <p:cNvPr id="48" name="AutoShape 48"/>
          <p:cNvSpPr/>
          <p:nvPr/>
        </p:nvSpPr>
        <p:spPr>
          <a:xfrm>
            <a:off x="9801280" y="6366608"/>
            <a:ext cx="2588586" cy="0"/>
          </a:xfrm>
          <a:prstGeom prst="line">
            <a:avLst/>
          </a:prstGeom>
          <a:ln w="19050" cap="flat">
            <a:solidFill>
              <a:srgbClr val="1FA1E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49" name="Group 49"/>
          <p:cNvGrpSpPr/>
          <p:nvPr/>
        </p:nvGrpSpPr>
        <p:grpSpPr>
          <a:xfrm>
            <a:off x="13451562" y="3600450"/>
            <a:ext cx="3086100" cy="5131641"/>
            <a:chOff x="0" y="0"/>
            <a:chExt cx="4114800" cy="6842188"/>
          </a:xfrm>
        </p:grpSpPr>
        <p:grpSp>
          <p:nvGrpSpPr>
            <p:cNvPr id="50" name="Group 50"/>
            <p:cNvGrpSpPr/>
            <p:nvPr/>
          </p:nvGrpSpPr>
          <p:grpSpPr>
            <a:xfrm>
              <a:off x="0" y="0"/>
              <a:ext cx="4114800" cy="6842188"/>
              <a:chOff x="0" y="0"/>
              <a:chExt cx="812800" cy="1351543"/>
            </a:xfrm>
          </p:grpSpPr>
          <p:sp>
            <p:nvSpPr>
              <p:cNvPr id="51" name="Freeform 51"/>
              <p:cNvSpPr/>
              <p:nvPr/>
            </p:nvSpPr>
            <p:spPr>
              <a:xfrm>
                <a:off x="0" y="0"/>
                <a:ext cx="812800" cy="1351543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1351543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1351543"/>
                    </a:lnTo>
                    <a:lnTo>
                      <a:pt x="0" y="1351543"/>
                    </a:lnTo>
                    <a:close/>
                  </a:path>
                </a:pathLst>
              </a:custGeom>
              <a:solidFill>
                <a:srgbClr val="F4F4F4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52" name="TextBox 52"/>
              <p:cNvSpPr txBox="1"/>
              <p:nvPr/>
            </p:nvSpPr>
            <p:spPr>
              <a:xfrm>
                <a:off x="0" y="-28575"/>
                <a:ext cx="812800" cy="138011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49"/>
                  </a:lnSpc>
                </a:pPr>
                <a:endParaRPr/>
              </a:p>
            </p:txBody>
          </p:sp>
        </p:grpSp>
        <p:sp>
          <p:nvSpPr>
            <p:cNvPr id="53" name="AutoShape 53"/>
            <p:cNvSpPr/>
            <p:nvPr/>
          </p:nvSpPr>
          <p:spPr>
            <a:xfrm>
              <a:off x="0" y="0"/>
              <a:ext cx="4114800" cy="0"/>
            </a:xfrm>
            <a:prstGeom prst="line">
              <a:avLst/>
            </a:prstGeom>
            <a:ln w="63500" cap="flat">
              <a:solidFill>
                <a:srgbClr val="1FA1E4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4" name="AutoShape 54"/>
            <p:cNvSpPr/>
            <p:nvPr/>
          </p:nvSpPr>
          <p:spPr>
            <a:xfrm>
              <a:off x="0" y="6778688"/>
              <a:ext cx="4114800" cy="0"/>
            </a:xfrm>
            <a:prstGeom prst="line">
              <a:avLst/>
            </a:prstGeom>
            <a:ln w="63500" cap="flat">
              <a:solidFill>
                <a:srgbClr val="1FA1E4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55" name="Group 55"/>
          <p:cNvGrpSpPr/>
          <p:nvPr/>
        </p:nvGrpSpPr>
        <p:grpSpPr>
          <a:xfrm>
            <a:off x="14275200" y="2939594"/>
            <a:ext cx="1438823" cy="1321712"/>
            <a:chOff x="0" y="0"/>
            <a:chExt cx="1918431" cy="1762283"/>
          </a:xfrm>
        </p:grpSpPr>
        <p:grpSp>
          <p:nvGrpSpPr>
            <p:cNvPr id="56" name="Group 56"/>
            <p:cNvGrpSpPr/>
            <p:nvPr/>
          </p:nvGrpSpPr>
          <p:grpSpPr>
            <a:xfrm>
              <a:off x="78074" y="0"/>
              <a:ext cx="1762283" cy="1762283"/>
              <a:chOff x="0" y="0"/>
              <a:chExt cx="812800" cy="812800"/>
            </a:xfrm>
          </p:grpSpPr>
          <p:sp>
            <p:nvSpPr>
              <p:cNvPr id="57" name="Freeform 5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FA1E4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58" name="TextBox 58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49"/>
                  </a:lnSpc>
                </a:pPr>
                <a:endParaRPr/>
              </a:p>
            </p:txBody>
          </p:sp>
        </p:grpSp>
        <p:sp>
          <p:nvSpPr>
            <p:cNvPr id="59" name="TextBox 59"/>
            <p:cNvSpPr txBox="1"/>
            <p:nvPr/>
          </p:nvSpPr>
          <p:spPr>
            <a:xfrm>
              <a:off x="0" y="408066"/>
              <a:ext cx="1918431" cy="9556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759"/>
                </a:lnSpc>
              </a:pPr>
              <a:r>
                <a:rPr lang="en-US" sz="4799" spc="47">
                  <a:solidFill>
                    <a:srgbClr val="FFFFFF"/>
                  </a:solidFill>
                  <a:latin typeface="Montserrat Ultra-Bold"/>
                </a:rPr>
                <a:t>04</a:t>
              </a:r>
            </a:p>
          </p:txBody>
        </p:sp>
      </p:grpSp>
      <p:sp>
        <p:nvSpPr>
          <p:cNvPr id="60" name="TextBox 60"/>
          <p:cNvSpPr txBox="1"/>
          <p:nvPr/>
        </p:nvSpPr>
        <p:spPr>
          <a:xfrm>
            <a:off x="13451562" y="4453354"/>
            <a:ext cx="3086100" cy="977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00"/>
              </a:lnSpc>
            </a:pPr>
            <a:r>
              <a:rPr lang="en-US" sz="3200" spc="-80" dirty="0">
                <a:solidFill>
                  <a:srgbClr val="494949"/>
                </a:solidFill>
                <a:latin typeface="Gothic A1 Bold"/>
                <a:ea typeface="Gothic A1 Bold"/>
              </a:rPr>
              <a:t>Rotating Refresh Token</a:t>
            </a:r>
          </a:p>
        </p:txBody>
      </p:sp>
      <p:sp>
        <p:nvSpPr>
          <p:cNvPr id="61" name="TextBox 61"/>
          <p:cNvSpPr txBox="1"/>
          <p:nvPr/>
        </p:nvSpPr>
        <p:spPr>
          <a:xfrm>
            <a:off x="13451562" y="6661883"/>
            <a:ext cx="3086100" cy="1384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00"/>
              </a:lnSpc>
            </a:pPr>
            <a:r>
              <a:rPr lang="en-US" altLang="ko-KR" sz="2500" dirty="0">
                <a:solidFill>
                  <a:srgbClr val="2C92D5"/>
                </a:solidFill>
                <a:latin typeface="Gothic A1 Medium"/>
                <a:ea typeface="Gothic A1 Medium"/>
              </a:rPr>
              <a:t>RefreshToken</a:t>
            </a:r>
            <a:r>
              <a:rPr lang="ko-KR" altLang="en-US" sz="2500" dirty="0">
                <a:solidFill>
                  <a:srgbClr val="2C92D5"/>
                </a:solidFill>
                <a:latin typeface="Gothic A1 Medium"/>
                <a:ea typeface="Gothic A1 Medium"/>
              </a:rPr>
              <a:t>이 탈취 당할 수 도 있기 때문에 사용하면 재발급 받는다</a:t>
            </a:r>
            <a:r>
              <a:rPr lang="en-US" altLang="ko-KR" sz="2500" dirty="0">
                <a:solidFill>
                  <a:srgbClr val="2C92D5"/>
                </a:solidFill>
                <a:latin typeface="Gothic A1 Medium"/>
                <a:ea typeface="Gothic A1 Medium"/>
              </a:rPr>
              <a:t>.</a:t>
            </a:r>
            <a:endParaRPr lang="en-US" sz="2500" dirty="0">
              <a:solidFill>
                <a:srgbClr val="2C92D5"/>
              </a:solidFill>
              <a:latin typeface="Gothic A1 Medium"/>
              <a:ea typeface="Gothic A1 Medium"/>
              <a:hlinkClick r:id="rId2" tooltip="https://docs.google.com/spreadsheets/d/1DUF2isFWsqVSYhbaACYtbgcLi_YjDqpE3GLQIVgkKQg/edit#gid=69851113"/>
            </a:endParaRPr>
          </a:p>
        </p:txBody>
      </p:sp>
      <p:sp>
        <p:nvSpPr>
          <p:cNvPr id="62" name="AutoShape 62"/>
          <p:cNvSpPr/>
          <p:nvPr/>
        </p:nvSpPr>
        <p:spPr>
          <a:xfrm>
            <a:off x="13700319" y="6366608"/>
            <a:ext cx="2588586" cy="0"/>
          </a:xfrm>
          <a:prstGeom prst="line">
            <a:avLst/>
          </a:prstGeom>
          <a:ln w="19050" cap="flat">
            <a:solidFill>
              <a:srgbClr val="1FA1E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63" name="TextBox 6">
            <a:extLst>
              <a:ext uri="{FF2B5EF4-FFF2-40B4-BE49-F238E27FC236}">
                <a16:creationId xmlns:a16="http://schemas.microsoft.com/office/drawing/2014/main" id="{4BBACBA0-2A30-6478-1F31-0EE0E834D3B0}"/>
              </a:ext>
            </a:extLst>
          </p:cNvPr>
          <p:cNvSpPr txBox="1"/>
          <p:nvPr/>
        </p:nvSpPr>
        <p:spPr>
          <a:xfrm>
            <a:off x="7692965" y="1708535"/>
            <a:ext cx="3719115" cy="8463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ko-KR" altLang="en-US" sz="5500" spc="-220" dirty="0">
                <a:solidFill>
                  <a:schemeClr val="accent1"/>
                </a:solidFill>
                <a:latin typeface="Gothic A1 Ultra-Bold"/>
                <a:ea typeface="Gothic A1 Ultra-Bold"/>
              </a:rPr>
              <a:t>토큰 탈취</a:t>
            </a:r>
            <a:endParaRPr lang="en-US" sz="5500" spc="-220" dirty="0">
              <a:solidFill>
                <a:schemeClr val="accent1"/>
              </a:solidFill>
              <a:latin typeface="Gothic A1 Ultra-Bold"/>
              <a:ea typeface="Gothic A1 Ultra-Bol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620</TotalTime>
  <Words>866</Words>
  <Application>Microsoft Office PowerPoint</Application>
  <PresentationFormat>사용자 지정</PresentationFormat>
  <Paragraphs>238</Paragraphs>
  <Slides>32</Slides>
  <Notes>1</Notes>
  <HiddenSlides>0</HiddenSlides>
  <MMClips>1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41" baseType="lpstr">
      <vt:lpstr>Gothic A1 Medium</vt:lpstr>
      <vt:lpstr>Gothic A1 Ultra-Bold</vt:lpstr>
      <vt:lpstr>Calibri</vt:lpstr>
      <vt:lpstr>굴림</vt:lpstr>
      <vt:lpstr>Arial</vt:lpstr>
      <vt:lpstr>Gothic A1 Bold</vt:lpstr>
      <vt:lpstr>Montserrat Ultra-Bold</vt:lpstr>
      <vt:lpstr>맑은 고딕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하늘색 테마의 온라인 쇼핑몰 보고서 프레젠테이션</dc:title>
  <cp:lastModifiedBy>정동기</cp:lastModifiedBy>
  <cp:revision>75</cp:revision>
  <dcterms:created xsi:type="dcterms:W3CDTF">2006-08-16T00:00:00Z</dcterms:created>
  <dcterms:modified xsi:type="dcterms:W3CDTF">2023-11-24T08:35:59Z</dcterms:modified>
  <dc:identifier>DAF04goxCeQ</dc:identifier>
</cp:coreProperties>
</file>